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notesMasterIdLst>
    <p:notesMasterId r:id="rId39"/>
  </p:notesMasterIdLst>
  <p:sldIdLst>
    <p:sldId id="256" r:id="rId2"/>
    <p:sldId id="330" r:id="rId3"/>
    <p:sldId id="331" r:id="rId4"/>
    <p:sldId id="332" r:id="rId5"/>
    <p:sldId id="333" r:id="rId6"/>
    <p:sldId id="334" r:id="rId7"/>
    <p:sldId id="336" r:id="rId8"/>
    <p:sldId id="323" r:id="rId9"/>
    <p:sldId id="335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8" r:id="rId20"/>
    <p:sldId id="346" r:id="rId21"/>
    <p:sldId id="347" r:id="rId22"/>
    <p:sldId id="349" r:id="rId23"/>
    <p:sldId id="324" r:id="rId24"/>
    <p:sldId id="326" r:id="rId25"/>
    <p:sldId id="328" r:id="rId26"/>
    <p:sldId id="325" r:id="rId27"/>
    <p:sldId id="327" r:id="rId28"/>
    <p:sldId id="353" r:id="rId29"/>
    <p:sldId id="322" r:id="rId30"/>
    <p:sldId id="313" r:id="rId31"/>
    <p:sldId id="312" r:id="rId32"/>
    <p:sldId id="314" r:id="rId33"/>
    <p:sldId id="317" r:id="rId34"/>
    <p:sldId id="318" r:id="rId35"/>
    <p:sldId id="319" r:id="rId36"/>
    <p:sldId id="320" r:id="rId37"/>
    <p:sldId id="321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304" autoAdjust="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965DD0-87E8-4537-BD79-945E29E4FE40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34EFEFB5-FD46-4361-8B9F-36191834671E}">
      <dgm:prSet phldrT="[Текст]"/>
      <dgm:spPr/>
      <dgm:t>
        <a:bodyPr/>
        <a:lstStyle/>
        <a:p>
          <a:r>
            <a:rPr lang="ru-RU" dirty="0" smtClean="0"/>
            <a:t>НКО</a:t>
          </a:r>
          <a:endParaRPr lang="ru-RU" dirty="0"/>
        </a:p>
      </dgm:t>
    </dgm:pt>
    <dgm:pt modelId="{9716B9F5-F65F-455A-BC3A-A620012D196E}" type="parTrans" cxnId="{C9C58D9C-A479-46C6-AB24-B4976FDD10E2}">
      <dgm:prSet/>
      <dgm:spPr/>
      <dgm:t>
        <a:bodyPr/>
        <a:lstStyle/>
        <a:p>
          <a:endParaRPr lang="ru-RU"/>
        </a:p>
      </dgm:t>
    </dgm:pt>
    <dgm:pt modelId="{9F5EFD35-B013-42BA-B901-B0C13FFFA817}" type="sibTrans" cxnId="{C9C58D9C-A479-46C6-AB24-B4976FDD10E2}">
      <dgm:prSet/>
      <dgm:spPr/>
      <dgm:t>
        <a:bodyPr/>
        <a:lstStyle/>
        <a:p>
          <a:endParaRPr lang="ru-RU"/>
        </a:p>
      </dgm:t>
    </dgm:pt>
    <dgm:pt modelId="{C7EB4635-9B10-4A87-BAA6-BB509B9BD7CA}">
      <dgm:prSet phldrT="[Текст]"/>
      <dgm:spPr/>
      <dgm:t>
        <a:bodyPr/>
        <a:lstStyle/>
        <a:p>
          <a:r>
            <a:rPr lang="ru-RU" dirty="0" smtClean="0"/>
            <a:t>Научное сообщество </a:t>
          </a:r>
          <a:endParaRPr lang="ru-RU" dirty="0"/>
        </a:p>
      </dgm:t>
    </dgm:pt>
    <dgm:pt modelId="{31D55230-07D8-4AE0-95AF-E77535797E7C}" type="parTrans" cxnId="{F90D2300-323B-4825-9014-03EC918FAF32}">
      <dgm:prSet/>
      <dgm:spPr/>
      <dgm:t>
        <a:bodyPr/>
        <a:lstStyle/>
        <a:p>
          <a:endParaRPr lang="ru-RU"/>
        </a:p>
      </dgm:t>
    </dgm:pt>
    <dgm:pt modelId="{5429396E-4E14-4D8E-B0D2-3258F8A0607E}" type="sibTrans" cxnId="{F90D2300-323B-4825-9014-03EC918FAF32}">
      <dgm:prSet/>
      <dgm:spPr/>
      <dgm:t>
        <a:bodyPr/>
        <a:lstStyle/>
        <a:p>
          <a:endParaRPr lang="ru-RU"/>
        </a:p>
      </dgm:t>
    </dgm:pt>
    <dgm:pt modelId="{7A86EBBD-F449-45AA-B6C6-77B1C63C9A65}">
      <dgm:prSet phldrT="[Текст]"/>
      <dgm:spPr/>
      <dgm:t>
        <a:bodyPr/>
        <a:lstStyle/>
        <a:p>
          <a:r>
            <a:rPr lang="ru-RU" dirty="0" smtClean="0"/>
            <a:t>Органы власти </a:t>
          </a:r>
          <a:endParaRPr lang="ru-RU" dirty="0"/>
        </a:p>
      </dgm:t>
    </dgm:pt>
    <dgm:pt modelId="{E860BCFD-F891-4937-987E-E56DDB9E0F11}" type="parTrans" cxnId="{BE017842-2350-4561-A66E-B5EE0D8A26F3}">
      <dgm:prSet/>
      <dgm:spPr/>
      <dgm:t>
        <a:bodyPr/>
        <a:lstStyle/>
        <a:p>
          <a:endParaRPr lang="ru-RU"/>
        </a:p>
      </dgm:t>
    </dgm:pt>
    <dgm:pt modelId="{5BAA6C67-5018-4BAE-BF35-5B90D62D41B7}" type="sibTrans" cxnId="{BE017842-2350-4561-A66E-B5EE0D8A26F3}">
      <dgm:prSet/>
      <dgm:spPr/>
      <dgm:t>
        <a:bodyPr/>
        <a:lstStyle/>
        <a:p>
          <a:endParaRPr lang="ru-RU"/>
        </a:p>
      </dgm:t>
    </dgm:pt>
    <dgm:pt modelId="{AE2A9B96-485F-4B17-A639-56314E031CF8}" type="pres">
      <dgm:prSet presAssocID="{ED965DD0-87E8-4537-BD79-945E29E4FE40}" presName="compositeShape" presStyleCnt="0">
        <dgm:presLayoutVars>
          <dgm:chMax val="7"/>
          <dgm:dir/>
          <dgm:resizeHandles val="exact"/>
        </dgm:presLayoutVars>
      </dgm:prSet>
      <dgm:spPr/>
    </dgm:pt>
    <dgm:pt modelId="{3FBD6217-7DA6-4AE0-9090-7AD7538A731A}" type="pres">
      <dgm:prSet presAssocID="{ED965DD0-87E8-4537-BD79-945E29E4FE40}" presName="wedge1" presStyleLbl="node1" presStyleIdx="0" presStyleCnt="3" custLinFactNeighborX="856" custLinFactNeighborY="-1427"/>
      <dgm:spPr/>
      <dgm:t>
        <a:bodyPr/>
        <a:lstStyle/>
        <a:p>
          <a:endParaRPr lang="ru-RU"/>
        </a:p>
      </dgm:t>
    </dgm:pt>
    <dgm:pt modelId="{FC9925FB-8FA4-416D-82CB-B89C3EBDA4DA}" type="pres">
      <dgm:prSet presAssocID="{ED965DD0-87E8-4537-BD79-945E29E4FE40}" presName="dummy1a" presStyleCnt="0"/>
      <dgm:spPr/>
    </dgm:pt>
    <dgm:pt modelId="{5FA227E5-02A0-4B7B-829C-7513553AC17E}" type="pres">
      <dgm:prSet presAssocID="{ED965DD0-87E8-4537-BD79-945E29E4FE40}" presName="dummy1b" presStyleCnt="0"/>
      <dgm:spPr/>
    </dgm:pt>
    <dgm:pt modelId="{BC507DFB-8E14-4A56-B300-BA99A3E15452}" type="pres">
      <dgm:prSet presAssocID="{ED965DD0-87E8-4537-BD79-945E29E4FE4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12D383-2BB9-4A9A-9085-B7C328DEE00E}" type="pres">
      <dgm:prSet presAssocID="{ED965DD0-87E8-4537-BD79-945E29E4FE40}" presName="wedge2" presStyleLbl="node1" presStyleIdx="1" presStyleCnt="3"/>
      <dgm:spPr/>
      <dgm:t>
        <a:bodyPr/>
        <a:lstStyle/>
        <a:p>
          <a:endParaRPr lang="ru-RU"/>
        </a:p>
      </dgm:t>
    </dgm:pt>
    <dgm:pt modelId="{3FF5692C-2A84-4C75-8E85-139506EEC215}" type="pres">
      <dgm:prSet presAssocID="{ED965DD0-87E8-4537-BD79-945E29E4FE40}" presName="dummy2a" presStyleCnt="0"/>
      <dgm:spPr/>
    </dgm:pt>
    <dgm:pt modelId="{A679D0DB-86F4-4671-9AFD-59A47DD56E6C}" type="pres">
      <dgm:prSet presAssocID="{ED965DD0-87E8-4537-BD79-945E29E4FE40}" presName="dummy2b" presStyleCnt="0"/>
      <dgm:spPr/>
    </dgm:pt>
    <dgm:pt modelId="{BE564A22-C490-4484-8FCD-5CAC11B6BD8B}" type="pres">
      <dgm:prSet presAssocID="{ED965DD0-87E8-4537-BD79-945E29E4FE4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DCD96-C85F-4D47-B6DF-8841E472762F}" type="pres">
      <dgm:prSet presAssocID="{ED965DD0-87E8-4537-BD79-945E29E4FE40}" presName="wedge3" presStyleLbl="node1" presStyleIdx="2" presStyleCnt="3"/>
      <dgm:spPr/>
      <dgm:t>
        <a:bodyPr/>
        <a:lstStyle/>
        <a:p>
          <a:endParaRPr lang="ru-RU"/>
        </a:p>
      </dgm:t>
    </dgm:pt>
    <dgm:pt modelId="{DCD50AB2-23DA-4D1E-A39F-C822D49DEA37}" type="pres">
      <dgm:prSet presAssocID="{ED965DD0-87E8-4537-BD79-945E29E4FE40}" presName="dummy3a" presStyleCnt="0"/>
      <dgm:spPr/>
    </dgm:pt>
    <dgm:pt modelId="{224D4EA1-4239-4C98-BA39-5484AA9052F0}" type="pres">
      <dgm:prSet presAssocID="{ED965DD0-87E8-4537-BD79-945E29E4FE40}" presName="dummy3b" presStyleCnt="0"/>
      <dgm:spPr/>
    </dgm:pt>
    <dgm:pt modelId="{82F368B3-0F85-4BC8-9A4A-F01CFB265BFD}" type="pres">
      <dgm:prSet presAssocID="{ED965DD0-87E8-4537-BD79-945E29E4FE4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49564E-B7A0-4A01-BB4F-7EE4874131E5}" type="pres">
      <dgm:prSet presAssocID="{9F5EFD35-B013-42BA-B901-B0C13FFFA817}" presName="arrowWedge1" presStyleLbl="fgSibTrans2D1" presStyleIdx="0" presStyleCnt="3" custLinFactNeighborX="2540"/>
      <dgm:spPr/>
    </dgm:pt>
    <dgm:pt modelId="{26E616EC-F9D1-4119-8C22-E38A5508C79A}" type="pres">
      <dgm:prSet presAssocID="{5429396E-4E14-4D8E-B0D2-3258F8A0607E}" presName="arrowWedge2" presStyleLbl="fgSibTrans2D1" presStyleIdx="1" presStyleCnt="3"/>
      <dgm:spPr/>
    </dgm:pt>
    <dgm:pt modelId="{3D4540F2-55DA-43A9-B4A2-A477E81DBBC5}" type="pres">
      <dgm:prSet presAssocID="{5BAA6C67-5018-4BAE-BF35-5B90D62D41B7}" presName="arrowWedge3" presStyleLbl="fgSibTrans2D1" presStyleIdx="2" presStyleCnt="3"/>
      <dgm:spPr/>
    </dgm:pt>
  </dgm:ptLst>
  <dgm:cxnLst>
    <dgm:cxn modelId="{C9C58D9C-A479-46C6-AB24-B4976FDD10E2}" srcId="{ED965DD0-87E8-4537-BD79-945E29E4FE40}" destId="{34EFEFB5-FD46-4361-8B9F-36191834671E}" srcOrd="0" destOrd="0" parTransId="{9716B9F5-F65F-455A-BC3A-A620012D196E}" sibTransId="{9F5EFD35-B013-42BA-B901-B0C13FFFA817}"/>
    <dgm:cxn modelId="{28EC24E5-1CA9-418A-BDDB-E1D3F20A3AB9}" type="presOf" srcId="{34EFEFB5-FD46-4361-8B9F-36191834671E}" destId="{BC507DFB-8E14-4A56-B300-BA99A3E15452}" srcOrd="1" destOrd="0" presId="urn:microsoft.com/office/officeart/2005/8/layout/cycle8"/>
    <dgm:cxn modelId="{2EFFFD24-737C-4AF9-84A7-5C8EE8D2C644}" type="presOf" srcId="{7A86EBBD-F449-45AA-B6C6-77B1C63C9A65}" destId="{82F368B3-0F85-4BC8-9A4A-F01CFB265BFD}" srcOrd="1" destOrd="0" presId="urn:microsoft.com/office/officeart/2005/8/layout/cycle8"/>
    <dgm:cxn modelId="{F90D2300-323B-4825-9014-03EC918FAF32}" srcId="{ED965DD0-87E8-4537-BD79-945E29E4FE40}" destId="{C7EB4635-9B10-4A87-BAA6-BB509B9BD7CA}" srcOrd="1" destOrd="0" parTransId="{31D55230-07D8-4AE0-95AF-E77535797E7C}" sibTransId="{5429396E-4E14-4D8E-B0D2-3258F8A0607E}"/>
    <dgm:cxn modelId="{F83FDD2A-F5E9-4257-95C2-CCB36B50A4A9}" type="presOf" srcId="{C7EB4635-9B10-4A87-BAA6-BB509B9BD7CA}" destId="{BE564A22-C490-4484-8FCD-5CAC11B6BD8B}" srcOrd="1" destOrd="0" presId="urn:microsoft.com/office/officeart/2005/8/layout/cycle8"/>
    <dgm:cxn modelId="{69FD15EC-2AAB-4A87-AF24-F76E744B2C4D}" type="presOf" srcId="{ED965DD0-87E8-4537-BD79-945E29E4FE40}" destId="{AE2A9B96-485F-4B17-A639-56314E031CF8}" srcOrd="0" destOrd="0" presId="urn:microsoft.com/office/officeart/2005/8/layout/cycle8"/>
    <dgm:cxn modelId="{0BF80A29-F0EC-4835-94BB-0F2DE25A4182}" type="presOf" srcId="{34EFEFB5-FD46-4361-8B9F-36191834671E}" destId="{3FBD6217-7DA6-4AE0-9090-7AD7538A731A}" srcOrd="0" destOrd="0" presId="urn:microsoft.com/office/officeart/2005/8/layout/cycle8"/>
    <dgm:cxn modelId="{665FBA69-ED62-4EE0-9283-14B3E8B4B1E2}" type="presOf" srcId="{C7EB4635-9B10-4A87-BAA6-BB509B9BD7CA}" destId="{CE12D383-2BB9-4A9A-9085-B7C328DEE00E}" srcOrd="0" destOrd="0" presId="urn:microsoft.com/office/officeart/2005/8/layout/cycle8"/>
    <dgm:cxn modelId="{BE017842-2350-4561-A66E-B5EE0D8A26F3}" srcId="{ED965DD0-87E8-4537-BD79-945E29E4FE40}" destId="{7A86EBBD-F449-45AA-B6C6-77B1C63C9A65}" srcOrd="2" destOrd="0" parTransId="{E860BCFD-F891-4937-987E-E56DDB9E0F11}" sibTransId="{5BAA6C67-5018-4BAE-BF35-5B90D62D41B7}"/>
    <dgm:cxn modelId="{D14C7181-C356-4555-856D-25403C42A6F5}" type="presOf" srcId="{7A86EBBD-F449-45AA-B6C6-77B1C63C9A65}" destId="{805DCD96-C85F-4D47-B6DF-8841E472762F}" srcOrd="0" destOrd="0" presId="urn:microsoft.com/office/officeart/2005/8/layout/cycle8"/>
    <dgm:cxn modelId="{7D762CA9-7D48-4A6D-A2E1-6804CA9C63AD}" type="presParOf" srcId="{AE2A9B96-485F-4B17-A639-56314E031CF8}" destId="{3FBD6217-7DA6-4AE0-9090-7AD7538A731A}" srcOrd="0" destOrd="0" presId="urn:microsoft.com/office/officeart/2005/8/layout/cycle8"/>
    <dgm:cxn modelId="{1EBDB19C-D3CD-4D57-886D-7ACB1E26F6A0}" type="presParOf" srcId="{AE2A9B96-485F-4B17-A639-56314E031CF8}" destId="{FC9925FB-8FA4-416D-82CB-B89C3EBDA4DA}" srcOrd="1" destOrd="0" presId="urn:microsoft.com/office/officeart/2005/8/layout/cycle8"/>
    <dgm:cxn modelId="{F2583139-9DCC-445C-A0F9-BE3C707BE2EF}" type="presParOf" srcId="{AE2A9B96-485F-4B17-A639-56314E031CF8}" destId="{5FA227E5-02A0-4B7B-829C-7513553AC17E}" srcOrd="2" destOrd="0" presId="urn:microsoft.com/office/officeart/2005/8/layout/cycle8"/>
    <dgm:cxn modelId="{CB0C0157-0D15-4B3D-9B69-635433E5117C}" type="presParOf" srcId="{AE2A9B96-485F-4B17-A639-56314E031CF8}" destId="{BC507DFB-8E14-4A56-B300-BA99A3E15452}" srcOrd="3" destOrd="0" presId="urn:microsoft.com/office/officeart/2005/8/layout/cycle8"/>
    <dgm:cxn modelId="{D431070F-8ABE-4D16-A17C-E04D7DDAC651}" type="presParOf" srcId="{AE2A9B96-485F-4B17-A639-56314E031CF8}" destId="{CE12D383-2BB9-4A9A-9085-B7C328DEE00E}" srcOrd="4" destOrd="0" presId="urn:microsoft.com/office/officeart/2005/8/layout/cycle8"/>
    <dgm:cxn modelId="{6D131BB4-DBE2-42E8-9F11-C73077A31893}" type="presParOf" srcId="{AE2A9B96-485F-4B17-A639-56314E031CF8}" destId="{3FF5692C-2A84-4C75-8E85-139506EEC215}" srcOrd="5" destOrd="0" presId="urn:microsoft.com/office/officeart/2005/8/layout/cycle8"/>
    <dgm:cxn modelId="{4378F90C-D6B7-41B8-A726-EF2802B12AFD}" type="presParOf" srcId="{AE2A9B96-485F-4B17-A639-56314E031CF8}" destId="{A679D0DB-86F4-4671-9AFD-59A47DD56E6C}" srcOrd="6" destOrd="0" presId="urn:microsoft.com/office/officeart/2005/8/layout/cycle8"/>
    <dgm:cxn modelId="{99333C59-4007-4105-B344-6E5D0A19B7B3}" type="presParOf" srcId="{AE2A9B96-485F-4B17-A639-56314E031CF8}" destId="{BE564A22-C490-4484-8FCD-5CAC11B6BD8B}" srcOrd="7" destOrd="0" presId="urn:microsoft.com/office/officeart/2005/8/layout/cycle8"/>
    <dgm:cxn modelId="{019B6824-B199-4A9D-9F15-8B3F15D7CB79}" type="presParOf" srcId="{AE2A9B96-485F-4B17-A639-56314E031CF8}" destId="{805DCD96-C85F-4D47-B6DF-8841E472762F}" srcOrd="8" destOrd="0" presId="urn:microsoft.com/office/officeart/2005/8/layout/cycle8"/>
    <dgm:cxn modelId="{5EC97424-C990-4D64-949C-3CE1C38C6507}" type="presParOf" srcId="{AE2A9B96-485F-4B17-A639-56314E031CF8}" destId="{DCD50AB2-23DA-4D1E-A39F-C822D49DEA37}" srcOrd="9" destOrd="0" presId="urn:microsoft.com/office/officeart/2005/8/layout/cycle8"/>
    <dgm:cxn modelId="{E4D81DC7-638E-48F8-8681-2CBF9547DB61}" type="presParOf" srcId="{AE2A9B96-485F-4B17-A639-56314E031CF8}" destId="{224D4EA1-4239-4C98-BA39-5484AA9052F0}" srcOrd="10" destOrd="0" presId="urn:microsoft.com/office/officeart/2005/8/layout/cycle8"/>
    <dgm:cxn modelId="{4979D153-D8B8-472F-80E0-8F8DAA15ED2A}" type="presParOf" srcId="{AE2A9B96-485F-4B17-A639-56314E031CF8}" destId="{82F368B3-0F85-4BC8-9A4A-F01CFB265BFD}" srcOrd="11" destOrd="0" presId="urn:microsoft.com/office/officeart/2005/8/layout/cycle8"/>
    <dgm:cxn modelId="{1E85A0D1-2162-4021-8F1C-218A1DD7BD4A}" type="presParOf" srcId="{AE2A9B96-485F-4B17-A639-56314E031CF8}" destId="{9749564E-B7A0-4A01-BB4F-7EE4874131E5}" srcOrd="12" destOrd="0" presId="urn:microsoft.com/office/officeart/2005/8/layout/cycle8"/>
    <dgm:cxn modelId="{03C47273-F515-4D57-A99F-8A61F7A1120F}" type="presParOf" srcId="{AE2A9B96-485F-4B17-A639-56314E031CF8}" destId="{26E616EC-F9D1-4119-8C22-E38A5508C79A}" srcOrd="13" destOrd="0" presId="urn:microsoft.com/office/officeart/2005/8/layout/cycle8"/>
    <dgm:cxn modelId="{5909C5D7-2FC4-4FE7-8AF2-9CD36A707D73}" type="presParOf" srcId="{AE2A9B96-485F-4B17-A639-56314E031CF8}" destId="{3D4540F2-55DA-43A9-B4A2-A477E81DBBC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B804D1-D798-DA40-A3A8-32064FE8AAB3}" type="doc">
      <dgm:prSet loTypeId="urn:microsoft.com/office/officeart/2005/8/layout/cycle3" loCatId="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EA8189-5713-2D43-AE9D-6B1C59E72E23}">
      <dgm:prSet phldrT="[Текст]" custT="1"/>
      <dgm:spPr/>
      <dgm:t>
        <a:bodyPr/>
        <a:lstStyle/>
        <a:p>
          <a:r>
            <a:rPr lang="ru-RU" sz="1800" b="1" dirty="0"/>
            <a:t>1. Первый контакт ОО с родителями</a:t>
          </a:r>
        </a:p>
      </dgm:t>
    </dgm:pt>
    <dgm:pt modelId="{9FC02717-A03F-6444-BCBF-2620DDA2EFC7}" type="parTrans" cxnId="{8BB02FAE-14BB-7343-957F-C5FBC95F7293}">
      <dgm:prSet/>
      <dgm:spPr/>
      <dgm:t>
        <a:bodyPr/>
        <a:lstStyle/>
        <a:p>
          <a:endParaRPr lang="ru-RU" sz="1800" b="1"/>
        </a:p>
      </dgm:t>
    </dgm:pt>
    <dgm:pt modelId="{B9BE1459-E004-094C-8C19-071D1AC57A1D}" type="sibTrans" cxnId="{8BB02FAE-14BB-7343-957F-C5FBC95F7293}">
      <dgm:prSet/>
      <dgm:spPr/>
      <dgm:t>
        <a:bodyPr/>
        <a:lstStyle/>
        <a:p>
          <a:endParaRPr lang="ru-RU" sz="1800" b="1"/>
        </a:p>
      </dgm:t>
    </dgm:pt>
    <dgm:pt modelId="{1FA72AEE-0178-7E40-9094-8FC5370EBB44}">
      <dgm:prSet phldrT="[Текст]" custT="1"/>
      <dgm:spPr/>
      <dgm:t>
        <a:bodyPr/>
        <a:lstStyle/>
        <a:p>
          <a:r>
            <a:rPr lang="ru-RU" sz="1600" b="1" dirty="0"/>
            <a:t>2. Знакомство и установление эмоционального контакта с семьей</a:t>
          </a:r>
        </a:p>
      </dgm:t>
    </dgm:pt>
    <dgm:pt modelId="{8D495A0D-2A9D-AA40-AF66-03B261CC961A}" type="parTrans" cxnId="{7EB8DE25-BFF8-574A-A9B7-C532EEDE409C}">
      <dgm:prSet/>
      <dgm:spPr/>
      <dgm:t>
        <a:bodyPr/>
        <a:lstStyle/>
        <a:p>
          <a:endParaRPr lang="ru-RU" sz="1800" b="1"/>
        </a:p>
      </dgm:t>
    </dgm:pt>
    <dgm:pt modelId="{35B898AC-020E-D44C-8710-B1698D2DBE5E}" type="sibTrans" cxnId="{7EB8DE25-BFF8-574A-A9B7-C532EEDE409C}">
      <dgm:prSet/>
      <dgm:spPr/>
      <dgm:t>
        <a:bodyPr/>
        <a:lstStyle/>
        <a:p>
          <a:endParaRPr lang="ru-RU" sz="1800" b="1"/>
        </a:p>
      </dgm:t>
    </dgm:pt>
    <dgm:pt modelId="{4EA0351E-5CA4-C141-9D17-828C68DB51F4}">
      <dgm:prSet phldrT="[Текст]" custT="1"/>
      <dgm:spPr/>
      <dgm:t>
        <a:bodyPr/>
        <a:lstStyle/>
        <a:p>
          <a:r>
            <a:rPr lang="ru-RU" sz="1800" b="1" dirty="0"/>
            <a:t>3. Траектория сопровождения родительского коллектива</a:t>
          </a:r>
        </a:p>
      </dgm:t>
    </dgm:pt>
    <dgm:pt modelId="{B26652B3-887C-084D-B897-BD00A944D1BE}" type="parTrans" cxnId="{498157A5-E9C2-374F-A7AE-8CEEE06C2206}">
      <dgm:prSet/>
      <dgm:spPr/>
      <dgm:t>
        <a:bodyPr/>
        <a:lstStyle/>
        <a:p>
          <a:endParaRPr lang="ru-RU" sz="1800" b="1"/>
        </a:p>
      </dgm:t>
    </dgm:pt>
    <dgm:pt modelId="{857F1FFD-81E0-A64F-8A96-E27855823730}" type="sibTrans" cxnId="{498157A5-E9C2-374F-A7AE-8CEEE06C2206}">
      <dgm:prSet/>
      <dgm:spPr/>
      <dgm:t>
        <a:bodyPr/>
        <a:lstStyle/>
        <a:p>
          <a:endParaRPr lang="ru-RU" sz="1800" b="1"/>
        </a:p>
      </dgm:t>
    </dgm:pt>
    <dgm:pt modelId="{04EF8FB2-2162-ED41-B1C6-327A17E08463}">
      <dgm:prSet phldrT="[Текст]" custT="1"/>
      <dgm:spPr/>
      <dgm:t>
        <a:bodyPr/>
        <a:lstStyle/>
        <a:p>
          <a:r>
            <a:rPr lang="ru-RU" sz="1800" b="1" dirty="0"/>
            <a:t>4. Симптоматическая работа (работа со случаем)</a:t>
          </a:r>
        </a:p>
      </dgm:t>
    </dgm:pt>
    <dgm:pt modelId="{290DE239-F502-EA43-BD2F-17E68C232378}" type="parTrans" cxnId="{45FB4B92-EE21-404E-A82B-3B5E666FDBD4}">
      <dgm:prSet/>
      <dgm:spPr/>
      <dgm:t>
        <a:bodyPr/>
        <a:lstStyle/>
        <a:p>
          <a:endParaRPr lang="ru-RU" sz="1800" b="1"/>
        </a:p>
      </dgm:t>
    </dgm:pt>
    <dgm:pt modelId="{637AF77C-E0D6-AC4C-83B7-F40094DDE6DB}" type="sibTrans" cxnId="{45FB4B92-EE21-404E-A82B-3B5E666FDBD4}">
      <dgm:prSet/>
      <dgm:spPr/>
      <dgm:t>
        <a:bodyPr/>
        <a:lstStyle/>
        <a:p>
          <a:endParaRPr lang="ru-RU" sz="1800" b="1"/>
        </a:p>
      </dgm:t>
    </dgm:pt>
    <dgm:pt modelId="{D99CAB43-D0C4-7748-9713-59DF136C057A}" type="pres">
      <dgm:prSet presAssocID="{AEB804D1-D798-DA40-A3A8-32064FE8AA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FFA90B-867F-9B40-8ADE-C954B2CAF60C}" type="pres">
      <dgm:prSet presAssocID="{AEB804D1-D798-DA40-A3A8-32064FE8AAB3}" presName="cycle" presStyleCnt="0"/>
      <dgm:spPr/>
    </dgm:pt>
    <dgm:pt modelId="{09F65482-3D71-0F4B-A51B-22F9BDC624F5}" type="pres">
      <dgm:prSet presAssocID="{A9EA8189-5713-2D43-AE9D-6B1C59E72E23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52598-3E9C-0C4C-9889-2B7DDFA18D87}" type="pres">
      <dgm:prSet presAssocID="{B9BE1459-E004-094C-8C19-071D1AC57A1D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3650F0F7-DC18-BB4D-9AA5-657B8E0B8598}" type="pres">
      <dgm:prSet presAssocID="{1FA72AEE-0178-7E40-9094-8FC5370EBB44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57180-22A0-B849-AEF8-0D96D4419F22}" type="pres">
      <dgm:prSet presAssocID="{4EA0351E-5CA4-C141-9D17-828C68DB51F4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6A472-2DEB-5648-B5E2-84F905C0D00A}" type="pres">
      <dgm:prSet presAssocID="{04EF8FB2-2162-ED41-B1C6-327A17E08463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DE8EC7-0B02-4608-A091-12D4FDACF6C2}" type="presOf" srcId="{4EA0351E-5CA4-C141-9D17-828C68DB51F4}" destId="{25957180-22A0-B849-AEF8-0D96D4419F22}" srcOrd="0" destOrd="0" presId="urn:microsoft.com/office/officeart/2005/8/layout/cycle3"/>
    <dgm:cxn modelId="{B38C2283-DE7E-42E6-981D-BC62B46AC802}" type="presOf" srcId="{04EF8FB2-2162-ED41-B1C6-327A17E08463}" destId="{1026A472-2DEB-5648-B5E2-84F905C0D00A}" srcOrd="0" destOrd="0" presId="urn:microsoft.com/office/officeart/2005/8/layout/cycle3"/>
    <dgm:cxn modelId="{498157A5-E9C2-374F-A7AE-8CEEE06C2206}" srcId="{AEB804D1-D798-DA40-A3A8-32064FE8AAB3}" destId="{4EA0351E-5CA4-C141-9D17-828C68DB51F4}" srcOrd="2" destOrd="0" parTransId="{B26652B3-887C-084D-B897-BD00A944D1BE}" sibTransId="{857F1FFD-81E0-A64F-8A96-E27855823730}"/>
    <dgm:cxn modelId="{7EB8DE25-BFF8-574A-A9B7-C532EEDE409C}" srcId="{AEB804D1-D798-DA40-A3A8-32064FE8AAB3}" destId="{1FA72AEE-0178-7E40-9094-8FC5370EBB44}" srcOrd="1" destOrd="0" parTransId="{8D495A0D-2A9D-AA40-AF66-03B261CC961A}" sibTransId="{35B898AC-020E-D44C-8710-B1698D2DBE5E}"/>
    <dgm:cxn modelId="{EBC861AA-4B64-43C3-8D60-3E307110E1BD}" type="presOf" srcId="{1FA72AEE-0178-7E40-9094-8FC5370EBB44}" destId="{3650F0F7-DC18-BB4D-9AA5-657B8E0B8598}" srcOrd="0" destOrd="0" presId="urn:microsoft.com/office/officeart/2005/8/layout/cycle3"/>
    <dgm:cxn modelId="{8BB02FAE-14BB-7343-957F-C5FBC95F7293}" srcId="{AEB804D1-D798-DA40-A3A8-32064FE8AAB3}" destId="{A9EA8189-5713-2D43-AE9D-6B1C59E72E23}" srcOrd="0" destOrd="0" parTransId="{9FC02717-A03F-6444-BCBF-2620DDA2EFC7}" sibTransId="{B9BE1459-E004-094C-8C19-071D1AC57A1D}"/>
    <dgm:cxn modelId="{5D9B9259-6BC9-464A-92A7-DF630F5E0093}" type="presOf" srcId="{B9BE1459-E004-094C-8C19-071D1AC57A1D}" destId="{FCC52598-3E9C-0C4C-9889-2B7DDFA18D87}" srcOrd="0" destOrd="0" presId="urn:microsoft.com/office/officeart/2005/8/layout/cycle3"/>
    <dgm:cxn modelId="{45FB4B92-EE21-404E-A82B-3B5E666FDBD4}" srcId="{AEB804D1-D798-DA40-A3A8-32064FE8AAB3}" destId="{04EF8FB2-2162-ED41-B1C6-327A17E08463}" srcOrd="3" destOrd="0" parTransId="{290DE239-F502-EA43-BD2F-17E68C232378}" sibTransId="{637AF77C-E0D6-AC4C-83B7-F40094DDE6DB}"/>
    <dgm:cxn modelId="{B6200448-61DD-47C6-AA3D-51A2096BE54E}" type="presOf" srcId="{AEB804D1-D798-DA40-A3A8-32064FE8AAB3}" destId="{D99CAB43-D0C4-7748-9713-59DF136C057A}" srcOrd="0" destOrd="0" presId="urn:microsoft.com/office/officeart/2005/8/layout/cycle3"/>
    <dgm:cxn modelId="{53255474-1758-4E82-8BD8-54F87B3F7A32}" type="presOf" srcId="{A9EA8189-5713-2D43-AE9D-6B1C59E72E23}" destId="{09F65482-3D71-0F4B-A51B-22F9BDC624F5}" srcOrd="0" destOrd="0" presId="urn:microsoft.com/office/officeart/2005/8/layout/cycle3"/>
    <dgm:cxn modelId="{EE16513E-0FA0-4E7C-8656-1328486CEC9E}" type="presParOf" srcId="{D99CAB43-D0C4-7748-9713-59DF136C057A}" destId="{E5FFA90B-867F-9B40-8ADE-C954B2CAF60C}" srcOrd="0" destOrd="0" presId="urn:microsoft.com/office/officeart/2005/8/layout/cycle3"/>
    <dgm:cxn modelId="{7AC6B61E-1A8A-44E4-979E-57A056A90A8C}" type="presParOf" srcId="{E5FFA90B-867F-9B40-8ADE-C954B2CAF60C}" destId="{09F65482-3D71-0F4B-A51B-22F9BDC624F5}" srcOrd="0" destOrd="0" presId="urn:microsoft.com/office/officeart/2005/8/layout/cycle3"/>
    <dgm:cxn modelId="{E4C49D39-8D5C-4F1A-8FCB-71DBAAABB1A3}" type="presParOf" srcId="{E5FFA90B-867F-9B40-8ADE-C954B2CAF60C}" destId="{FCC52598-3E9C-0C4C-9889-2B7DDFA18D87}" srcOrd="1" destOrd="0" presId="urn:microsoft.com/office/officeart/2005/8/layout/cycle3"/>
    <dgm:cxn modelId="{A4E8775E-193D-4DC8-BFD4-177B8CB5FBDF}" type="presParOf" srcId="{E5FFA90B-867F-9B40-8ADE-C954B2CAF60C}" destId="{3650F0F7-DC18-BB4D-9AA5-657B8E0B8598}" srcOrd="2" destOrd="0" presId="urn:microsoft.com/office/officeart/2005/8/layout/cycle3"/>
    <dgm:cxn modelId="{375B7DE7-D62B-42F1-AAFB-E595B4C29E0D}" type="presParOf" srcId="{E5FFA90B-867F-9B40-8ADE-C954B2CAF60C}" destId="{25957180-22A0-B849-AEF8-0D96D4419F22}" srcOrd="3" destOrd="0" presId="urn:microsoft.com/office/officeart/2005/8/layout/cycle3"/>
    <dgm:cxn modelId="{B44F1AE1-3378-4B7A-A281-21D65BF945B5}" type="presParOf" srcId="{E5FFA90B-867F-9B40-8ADE-C954B2CAF60C}" destId="{1026A472-2DEB-5648-B5E2-84F905C0D00A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BD6217-7DA6-4AE0-9090-7AD7538A731A}">
      <dsp:nvSpPr>
        <dsp:cNvPr id="0" name=""/>
        <dsp:cNvSpPr/>
      </dsp:nvSpPr>
      <dsp:spPr>
        <a:xfrm>
          <a:off x="2447480" y="187168"/>
          <a:ext cx="2965704" cy="2965704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НКО</a:t>
          </a:r>
          <a:endParaRPr lang="ru-RU" sz="2300" kern="1200" dirty="0"/>
        </a:p>
      </dsp:txBody>
      <dsp:txXfrm>
        <a:off x="4010476" y="815615"/>
        <a:ext cx="1059180" cy="882650"/>
      </dsp:txXfrm>
    </dsp:sp>
    <dsp:sp modelId="{CE12D383-2BB9-4A9A-9085-B7C328DEE00E}">
      <dsp:nvSpPr>
        <dsp:cNvPr id="0" name=""/>
        <dsp:cNvSpPr/>
      </dsp:nvSpPr>
      <dsp:spPr>
        <a:xfrm>
          <a:off x="2361014" y="335406"/>
          <a:ext cx="2965704" cy="2965704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Научное сообщество </a:t>
          </a:r>
          <a:endParaRPr lang="ru-RU" sz="2300" kern="1200" dirty="0"/>
        </a:p>
      </dsp:txBody>
      <dsp:txXfrm>
        <a:off x="3067134" y="2259584"/>
        <a:ext cx="1588770" cy="776732"/>
      </dsp:txXfrm>
    </dsp:sp>
    <dsp:sp modelId="{805DCD96-C85F-4D47-B6DF-8841E472762F}">
      <dsp:nvSpPr>
        <dsp:cNvPr id="0" name=""/>
        <dsp:cNvSpPr/>
      </dsp:nvSpPr>
      <dsp:spPr>
        <a:xfrm>
          <a:off x="2299935" y="229488"/>
          <a:ext cx="2965704" cy="2965704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Органы власти </a:t>
          </a:r>
          <a:endParaRPr lang="ru-RU" sz="2300" kern="1200" dirty="0"/>
        </a:p>
      </dsp:txBody>
      <dsp:txXfrm>
        <a:off x="2643462" y="857935"/>
        <a:ext cx="1059180" cy="882650"/>
      </dsp:txXfrm>
    </dsp:sp>
    <dsp:sp modelId="{9749564E-B7A0-4A01-BB4F-7EE4874131E5}">
      <dsp:nvSpPr>
        <dsp:cNvPr id="0" name=""/>
        <dsp:cNvSpPr/>
      </dsp:nvSpPr>
      <dsp:spPr>
        <a:xfrm>
          <a:off x="2348789" y="3577"/>
          <a:ext cx="3332886" cy="333288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616EC-F9D1-4119-8C22-E38A5508C79A}">
      <dsp:nvSpPr>
        <dsp:cNvPr id="0" name=""/>
        <dsp:cNvSpPr/>
      </dsp:nvSpPr>
      <dsp:spPr>
        <a:xfrm>
          <a:off x="2177423" y="151628"/>
          <a:ext cx="3332886" cy="333288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4540F2-55DA-43A9-B4A2-A477E81DBBC5}">
      <dsp:nvSpPr>
        <dsp:cNvPr id="0" name=""/>
        <dsp:cNvSpPr/>
      </dsp:nvSpPr>
      <dsp:spPr>
        <a:xfrm>
          <a:off x="2116099" y="45897"/>
          <a:ext cx="3332886" cy="333288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52598-3E9C-0C4C-9889-2B7DDFA18D87}">
      <dsp:nvSpPr>
        <dsp:cNvPr id="0" name=""/>
        <dsp:cNvSpPr/>
      </dsp:nvSpPr>
      <dsp:spPr>
        <a:xfrm>
          <a:off x="724639" y="106086"/>
          <a:ext cx="4141203" cy="4141203"/>
        </a:xfrm>
        <a:prstGeom prst="circularArrow">
          <a:avLst>
            <a:gd name="adj1" fmla="val 4668"/>
            <a:gd name="adj2" fmla="val 272909"/>
            <a:gd name="adj3" fmla="val 13031730"/>
            <a:gd name="adj4" fmla="val 17895788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F65482-3D71-0F4B-A51B-22F9BDC624F5}">
      <dsp:nvSpPr>
        <dsp:cNvPr id="0" name=""/>
        <dsp:cNvSpPr/>
      </dsp:nvSpPr>
      <dsp:spPr>
        <a:xfrm>
          <a:off x="1487701" y="181040"/>
          <a:ext cx="2615078" cy="1307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1. Первый контакт ОО с родителями</a:t>
          </a:r>
        </a:p>
      </dsp:txBody>
      <dsp:txXfrm>
        <a:off x="1551530" y="244869"/>
        <a:ext cx="2487420" cy="1179881"/>
      </dsp:txXfrm>
    </dsp:sp>
    <dsp:sp modelId="{3650F0F7-DC18-BB4D-9AA5-657B8E0B8598}">
      <dsp:nvSpPr>
        <dsp:cNvPr id="0" name=""/>
        <dsp:cNvSpPr/>
      </dsp:nvSpPr>
      <dsp:spPr>
        <a:xfrm>
          <a:off x="2974668" y="1668007"/>
          <a:ext cx="2615078" cy="1307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2. Знакомство и установление эмоционального контакта с семьей</a:t>
          </a:r>
        </a:p>
      </dsp:txBody>
      <dsp:txXfrm>
        <a:off x="3038497" y="1731836"/>
        <a:ext cx="2487420" cy="1179881"/>
      </dsp:txXfrm>
    </dsp:sp>
    <dsp:sp modelId="{25957180-22A0-B849-AEF8-0D96D4419F22}">
      <dsp:nvSpPr>
        <dsp:cNvPr id="0" name=""/>
        <dsp:cNvSpPr/>
      </dsp:nvSpPr>
      <dsp:spPr>
        <a:xfrm>
          <a:off x="1487701" y="3154974"/>
          <a:ext cx="2615078" cy="1307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3. Траектория сопровождения родительского коллектива</a:t>
          </a:r>
        </a:p>
      </dsp:txBody>
      <dsp:txXfrm>
        <a:off x="1551530" y="3218803"/>
        <a:ext cx="2487420" cy="1179881"/>
      </dsp:txXfrm>
    </dsp:sp>
    <dsp:sp modelId="{1026A472-2DEB-5648-B5E2-84F905C0D00A}">
      <dsp:nvSpPr>
        <dsp:cNvPr id="0" name=""/>
        <dsp:cNvSpPr/>
      </dsp:nvSpPr>
      <dsp:spPr>
        <a:xfrm>
          <a:off x="734" y="1668007"/>
          <a:ext cx="2615078" cy="13075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4. Симптоматическая работа (работа со случаем)</a:t>
          </a:r>
        </a:p>
      </dsp:txBody>
      <dsp:txXfrm>
        <a:off x="64563" y="1731836"/>
        <a:ext cx="2487420" cy="11798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79C8B-E06E-4C6E-B9E7-24EC69FA76EE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C5DC7-D9B3-4AB0-B5A7-3E75234C4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60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C5DC7-D9B3-4AB0-B5A7-3E75234C4A5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422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180D1B-952E-40C7-A5B0-1A4647A37C1C}" type="slidenum">
              <a:rPr lang="ru-RU" altLang="ru-RU" smtClean="0">
                <a:latin typeface="Calibri" panose="020F0502020204030204" pitchFamily="34" charset="0"/>
              </a:rPr>
              <a:pPr/>
              <a:t>7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45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D5A626E-9A5E-4785-A1E7-CD549B0C8D31}" type="slidenum">
              <a:rPr lang="ru-RU" altLang="ru-RU" smtClean="0">
                <a:latin typeface="Calibri" panose="020F0502020204030204" pitchFamily="34" charset="0"/>
              </a:rPr>
              <a:pPr/>
              <a:t>12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00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F4EC32-1F92-4C24-8775-A3849ABE3F2D}" type="slidenum">
              <a:rPr lang="ru-RU" altLang="ru-RU" smtClean="0">
                <a:latin typeface="Calibri" panose="020F0502020204030204" pitchFamily="34" charset="0"/>
              </a:rPr>
              <a:pPr/>
              <a:t>13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758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AA71D2F-4115-4907-8E06-404A7154DA91}" type="slidenum">
              <a:rPr lang="ru-RU" altLang="ru-RU" smtClean="0">
                <a:latin typeface="Calibri" panose="020F0502020204030204" pitchFamily="34" charset="0"/>
              </a:rPr>
              <a:pPr/>
              <a:t>15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442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D418BF4-C472-442A-8DB1-600E155BEF9D}" type="slidenum">
              <a:rPr lang="ru-RU" altLang="ru-RU" smtClean="0">
                <a:latin typeface="Calibri" panose="020F0502020204030204" pitchFamily="34" charset="0"/>
              </a:rPr>
              <a:pPr/>
              <a:t>16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939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68C0944-224C-4716-ADED-4647C061B512}" type="slidenum">
              <a:rPr lang="ru-RU" altLang="ru-RU" smtClean="0">
                <a:latin typeface="Calibri" panose="020F0502020204030204" pitchFamily="34" charset="0"/>
              </a:rPr>
              <a:pPr/>
              <a:t>17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65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91C597-E601-46AB-8490-B1FE2326BB0F}" type="slidenum">
              <a:rPr lang="ru-RU" altLang="ru-RU" smtClean="0">
                <a:latin typeface="Calibri" panose="020F0502020204030204" pitchFamily="34" charset="0"/>
              </a:rPr>
              <a:pPr/>
              <a:t>20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873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A5DC7AA-DCD6-43D4-9BBB-6C31DF74AE03}" type="slidenum">
              <a:rPr lang="ru-RU" altLang="ru-RU" smtClean="0">
                <a:latin typeface="Calibri" panose="020F0502020204030204" pitchFamily="34" charset="0"/>
              </a:rPr>
              <a:pPr/>
              <a:t>22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58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2892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5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10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79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1295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4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61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6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05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129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181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2BE4281-E2E5-40C5-BA82-CD8A0FC811CA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C7955656-CA02-4F1C-A33B-3587DB7503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97821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0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40984-59C1-4C4B-BA6B-0345B55CA3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8009" y="1503948"/>
            <a:ext cx="9329487" cy="3248526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Лучшие рег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ональные практики поддержки семейного воспитания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3242FF-6183-4C61-837D-4F1E4722F3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99821" y="5197642"/>
            <a:ext cx="204165" cy="29956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40000" lnSpcReduction="20000"/>
          </a:bodyPr>
          <a:lstStyle/>
          <a:p>
            <a:pPr algn="r"/>
            <a:r>
              <a:rPr lang="ru-RU" sz="3400" b="1" i="1" dirty="0" smtClean="0"/>
              <a:t> </a:t>
            </a:r>
            <a:endParaRPr lang="ru-RU" dirty="0"/>
          </a:p>
        </p:txBody>
      </p:sp>
      <p:pic>
        <p:nvPicPr>
          <p:cNvPr id="4" name="Picture 7" descr="C:\Users\User\Desktop\AO4TP9t36uZU1m8.png">
            <a:extLst>
              <a:ext uri="{FF2B5EF4-FFF2-40B4-BE49-F238E27FC236}">
                <a16:creationId xmlns:a16="http://schemas.microsoft.com/office/drawing/2014/main" id="{9DB8E2F3-BEE9-4F59-8A9D-A5CADEFAB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1367" y="480153"/>
            <a:ext cx="1741982" cy="978601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55824979-D8B2-427B-BF29-C4B3B6F24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58274" y="448000"/>
            <a:ext cx="995789" cy="995789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3C24B1A7-B5ED-41A7-951D-410DC48C907D}"/>
              </a:ext>
            </a:extLst>
          </p:cNvPr>
          <p:cNvSpPr txBox="1">
            <a:spLocks/>
          </p:cNvSpPr>
          <p:nvPr/>
        </p:nvSpPr>
        <p:spPr>
          <a:xfrm>
            <a:off x="6136105" y="457199"/>
            <a:ext cx="4165504" cy="9986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АНО «ИНСТИТУТ ПОДДЕРЖКИ СЕМЕЙНОГО ВОСПИТАНИЯ» –</a:t>
            </a:r>
          </a:p>
          <a:p>
            <a:pPr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Краевой ресурсный центр</a:t>
            </a:r>
          </a:p>
          <a:p>
            <a:pPr>
              <a:defRPr/>
            </a:pPr>
            <a:r>
              <a:rPr lang="ru-RU" altLang="ru-RU" sz="1400" b="1" dirty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 по родительскому </a:t>
            </a:r>
            <a:r>
              <a:rPr lang="ru-RU" altLang="ru-RU" sz="1400" b="1" dirty="0" smtClean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образованию</a:t>
            </a:r>
            <a:endParaRPr lang="ru-RU" altLang="ru-RU" sz="1400" b="1" dirty="0">
              <a:solidFill>
                <a:srgbClr val="002060"/>
              </a:solidFill>
              <a:latin typeface="Times New Roman" pitchFamily="18" charset="0"/>
              <a:ea typeface="Segoe UI Emoji" panose="020B0502040204020203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2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0D1201A-FF01-4FA9-AE11-7E3F30779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84364" y="1484313"/>
            <a:ext cx="4040187" cy="766762"/>
          </a:xfrm>
          <a:solidFill>
            <a:schemeClr val="accent5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800" dirty="0"/>
              <a:t>Городской </a:t>
            </a:r>
            <a:r>
              <a:rPr lang="ru-RU" sz="2800" dirty="0" smtClean="0"/>
              <a:t>форум семейных клубов</a:t>
            </a:r>
            <a:endParaRPr lang="ru-RU" sz="2800" dirty="0"/>
          </a:p>
        </p:txBody>
      </p:sp>
      <p:sp>
        <p:nvSpPr>
          <p:cNvPr id="17411" name="Объект 3"/>
          <p:cNvSpPr>
            <a:spLocks noGrp="1"/>
          </p:cNvSpPr>
          <p:nvPr>
            <p:ph sz="half" idx="2"/>
          </p:nvPr>
        </p:nvSpPr>
        <p:spPr>
          <a:xfrm>
            <a:off x="1958975" y="2301876"/>
            <a:ext cx="4040188" cy="35607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u="sng" smtClean="0">
                <a:solidFill>
                  <a:srgbClr val="002060"/>
                </a:solidFill>
              </a:rPr>
              <a:t>Тема</a:t>
            </a:r>
            <a:r>
              <a:rPr lang="ru-RU" altLang="ru-RU" smtClean="0">
                <a:solidFill>
                  <a:srgbClr val="002060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ru-RU" altLang="ru-RU">
                <a:solidFill>
                  <a:srgbClr val="002060"/>
                </a:solidFill>
              </a:rPr>
              <a:t>«Ресурсная поддержка семей с детьми в деятельности социально-ориентированных НКО. Поиск механизмов сотрудничества с детско-родительскими сообществами в Перми и Пермском крае»</a:t>
            </a:r>
          </a:p>
          <a:p>
            <a:pPr marL="0" indent="0" algn="ctr">
              <a:buNone/>
            </a:pPr>
            <a:r>
              <a:rPr lang="ru-RU" altLang="ru-RU" smtClean="0">
                <a:solidFill>
                  <a:srgbClr val="FF0000"/>
                </a:solidFill>
              </a:rPr>
              <a:t>292 подключения</a:t>
            </a:r>
            <a:endParaRPr lang="ru-RU" altLang="ru-RU" sz="280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altLang="ru-RU" smtClean="0">
              <a:solidFill>
                <a:srgbClr val="002060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78DDE6-94BC-49CE-9269-651FE2C4AE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7451" y="1435101"/>
            <a:ext cx="4041775" cy="866775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800" dirty="0"/>
              <a:t>Краевой </a:t>
            </a:r>
            <a:r>
              <a:rPr lang="ru-RU" sz="2800" dirty="0" smtClean="0"/>
              <a:t>форум клубов молодых семей</a:t>
            </a:r>
            <a:endParaRPr lang="ru-RU" sz="2800" dirty="0"/>
          </a:p>
        </p:txBody>
      </p:sp>
      <p:sp>
        <p:nvSpPr>
          <p:cNvPr id="17413" name="Объект 5"/>
          <p:cNvSpPr>
            <a:spLocks noGrp="1"/>
          </p:cNvSpPr>
          <p:nvPr>
            <p:ph sz="quarter" idx="4"/>
          </p:nvPr>
        </p:nvSpPr>
        <p:spPr>
          <a:xfrm>
            <a:off x="6189664" y="2301876"/>
            <a:ext cx="4041775" cy="35607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u="sng" smtClean="0">
                <a:solidFill>
                  <a:srgbClr val="002060"/>
                </a:solidFill>
              </a:rPr>
              <a:t>Тема</a:t>
            </a:r>
          </a:p>
          <a:p>
            <a:pPr marL="0" indent="0" algn="ctr">
              <a:buNone/>
            </a:pPr>
            <a:r>
              <a:rPr lang="ru-RU" altLang="ru-RU" smtClean="0">
                <a:solidFill>
                  <a:srgbClr val="002060"/>
                </a:solidFill>
              </a:rPr>
              <a:t>«О поддержки – к новым возможностям»</a:t>
            </a:r>
          </a:p>
          <a:p>
            <a:pPr marL="0" indent="0" algn="ctr">
              <a:buNone/>
            </a:pPr>
            <a:r>
              <a:rPr lang="ru-RU" altLang="ru-RU" smtClean="0">
                <a:solidFill>
                  <a:srgbClr val="FF0000"/>
                </a:solidFill>
              </a:rPr>
              <a:t>266 подключений</a:t>
            </a:r>
          </a:p>
          <a:p>
            <a:pPr marL="0" indent="0" algn="ctr">
              <a:buNone/>
            </a:pPr>
            <a:r>
              <a:rPr lang="ru-RU" altLang="ru-RU" smtClean="0">
                <a:solidFill>
                  <a:srgbClr val="002060"/>
                </a:solidFill>
              </a:rPr>
              <a:t>ВЫСТУПЛЕНИЯ РОДИТЕЛЕЙ!!!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5CF623E-15E5-4BFD-8BFE-584257757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7239" y="0"/>
            <a:ext cx="8281987" cy="1341438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</a:rPr>
              <a:t> 1. Создание условий для </a:t>
            </a:r>
            <a:r>
              <a:rPr lang="ru-RU" b="1" dirty="0" err="1" smtClean="0">
                <a:solidFill>
                  <a:srgbClr val="C00000"/>
                </a:solidFill>
              </a:rPr>
              <a:t>дискуссионых</a:t>
            </a:r>
            <a:r>
              <a:rPr lang="ru-RU" b="1" dirty="0" smtClean="0">
                <a:solidFill>
                  <a:srgbClr val="C00000"/>
                </a:solidFill>
              </a:rPr>
              <a:t> площадок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7415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4" y="5373689"/>
            <a:ext cx="2339975" cy="131603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4860926"/>
            <a:ext cx="3181350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60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A7B634-1355-4885-9242-E64B22918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1" y="92075"/>
            <a:ext cx="8207375" cy="1150938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Форум руководителей семейных клубов</a:t>
            </a:r>
          </a:p>
        </p:txBody>
      </p:sp>
      <p:pic>
        <p:nvPicPr>
          <p:cNvPr id="18435" name="Рисунок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1" y="4608514"/>
            <a:ext cx="3560763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39" y="2663825"/>
            <a:ext cx="4344987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User\Desktop\2CJeD5RFe9M.jpg">
            <a:extLst>
              <a:ext uri="{FF2B5EF4-FFF2-40B4-BE49-F238E27FC236}">
                <a16:creationId xmlns:a16="http://schemas.microsoft.com/office/drawing/2014/main" id="{80453FC7-7895-45E9-9ADC-B8396A572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8300" y="1339851"/>
            <a:ext cx="4895850" cy="3268663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18438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63" y="4575176"/>
            <a:ext cx="3789362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1243013"/>
            <a:ext cx="332581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69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627E8-B9F9-4724-95E3-ADAB16442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6" y="333375"/>
            <a:ext cx="8893175" cy="194310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rgbClr val="002060"/>
                </a:solidFill>
              </a:rPr>
              <a:t>Ежегодная конференция «Безопасное детство как правовой и социально-педагогический концепт» 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Секция</a:t>
            </a:r>
            <a:r>
              <a:rPr lang="ru-RU" sz="2800" b="1" dirty="0">
                <a:solidFill>
                  <a:srgbClr val="C00000"/>
                </a:solidFill>
              </a:rPr>
              <a:t>: Развитие воспитательного потенциала современной семьи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31747" name="Picture 3" descr="C:\Users\User\Desktop\Koy8KRLY3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6" y="2420938"/>
            <a:ext cx="3902075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C:\Users\User\Desktop\gAdWLH-u6k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4005264"/>
            <a:ext cx="3971925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C:\Users\User\Desktop\xqzd1y0OjU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4581525"/>
            <a:ext cx="298291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" descr="C:\Users\User\Desktop\g7psI-Xoxv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1" y="2349501"/>
            <a:ext cx="3889375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B54A1-C818-4D07-9EE9-BE930A7B8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364" y="3576639"/>
            <a:ext cx="8207375" cy="11525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2800" dirty="0" smtClean="0"/>
              <a:t> </a:t>
            </a:r>
            <a:r>
              <a:rPr lang="ru-RU" sz="2800" dirty="0"/>
              <a:t>Всероссийская научно-практическая конференция с международным участием </a:t>
            </a:r>
            <a:br>
              <a:rPr lang="ru-RU" sz="2800" dirty="0"/>
            </a:br>
            <a:r>
              <a:rPr lang="ru-RU" sz="2800" b="1" dirty="0">
                <a:solidFill>
                  <a:srgbClr val="002060"/>
                </a:solidFill>
              </a:rPr>
              <a:t>«Развитие воспитательного потенциала современной семьи в открытом образовательном пространстве»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3-4 декабря 2020 г.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6867" name="Рисунок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1" y="1189039"/>
            <a:ext cx="3317875" cy="221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1" y="1103314"/>
            <a:ext cx="2982913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6" y="620714"/>
            <a:ext cx="29876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6" y="204789"/>
            <a:ext cx="2843213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39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60AEE2D-EC67-4FAB-8155-D10030B02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9414" y="442914"/>
            <a:ext cx="8893175" cy="1800225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>
              <a:defRPr/>
            </a:pPr>
            <a:r>
              <a:rPr lang="ru-RU" sz="2400" dirty="0"/>
              <a:t>более </a:t>
            </a:r>
            <a:r>
              <a:rPr lang="ru-RU" sz="2400" b="1" dirty="0">
                <a:solidFill>
                  <a:srgbClr val="0070C0"/>
                </a:solidFill>
              </a:rPr>
              <a:t>500 участников</a:t>
            </a:r>
            <a:r>
              <a:rPr lang="ru-RU" sz="2400" dirty="0"/>
              <a:t> из разных организаций </a:t>
            </a:r>
            <a:r>
              <a:rPr lang="ru-RU" sz="2400" dirty="0" err="1"/>
              <a:t>г.Перми</a:t>
            </a:r>
            <a:r>
              <a:rPr lang="ru-RU" sz="2400" dirty="0"/>
              <a:t> и Пермского края и других городов России </a:t>
            </a:r>
          </a:p>
          <a:p>
            <a:pPr>
              <a:defRPr/>
            </a:pPr>
            <a:r>
              <a:rPr lang="ru-RU" sz="2400" dirty="0"/>
              <a:t>проведено 2 пленарных заседания, 3 секционных заседания, 3 дискуссионных площадки</a:t>
            </a:r>
          </a:p>
        </p:txBody>
      </p:sp>
      <p:pic>
        <p:nvPicPr>
          <p:cNvPr id="38915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2636838"/>
            <a:ext cx="435610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Рисунок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6" y="4989513"/>
            <a:ext cx="294481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Рисунок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4724401"/>
            <a:ext cx="3421062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Рисунок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841876"/>
            <a:ext cx="3200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Рисунок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14" y="2800350"/>
            <a:ext cx="34194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Рисунок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2390776"/>
            <a:ext cx="4097338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84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36CE9D2D-1CA5-45B0-94AF-769C4E6C7005}"/>
              </a:ext>
            </a:extLst>
          </p:cNvPr>
          <p:cNvSpPr txBox="1">
            <a:spLocks/>
          </p:cNvSpPr>
          <p:nvPr/>
        </p:nvSpPr>
        <p:spPr bwMode="auto">
          <a:xfrm>
            <a:off x="5270500" y="642938"/>
            <a:ext cx="5221288" cy="2159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2800" b="1" dirty="0">
                <a:solidFill>
                  <a:srgbClr val="002060"/>
                </a:solidFill>
                <a:ea typeface="+mj-ea"/>
              </a:rPr>
              <a:t>Участие в тематических площадках в рамках Краевого семейного форума</a:t>
            </a:r>
          </a:p>
          <a:p>
            <a:pPr algn="ctr" eaLnBrk="1" hangingPunct="1">
              <a:defRPr/>
            </a:pPr>
            <a:endParaRPr lang="ru-RU" altLang="ru-RU" b="1" dirty="0">
              <a:solidFill>
                <a:srgbClr val="002060"/>
              </a:solidFill>
              <a:ea typeface="+mj-ea"/>
            </a:endParaRPr>
          </a:p>
        </p:txBody>
      </p:sp>
      <p:pic>
        <p:nvPicPr>
          <p:cNvPr id="39939" name="Рисунок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4" y="4719639"/>
            <a:ext cx="29114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Рисунок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827088"/>
            <a:ext cx="32400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Рисунок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4054476"/>
            <a:ext cx="38163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Рисунок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1" y="2801938"/>
            <a:ext cx="30194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Рисунок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2960688"/>
            <a:ext cx="260985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Рисунок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1" y="4657726"/>
            <a:ext cx="29114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95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8B007-8EFE-45EF-8B0D-021BDD3CE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089" y="260351"/>
            <a:ext cx="8643936" cy="1368425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2. Демонстрация моделей успешной самоорганизации семейной системы: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i="1" dirty="0" smtClean="0"/>
              <a:t>Краевой </a:t>
            </a:r>
            <a:r>
              <a:rPr lang="ru-RU" sz="3200" b="1" i="1" dirty="0"/>
              <a:t>и городской фестиваль-конкурс клубов молодых семей </a:t>
            </a:r>
          </a:p>
        </p:txBody>
      </p:sp>
      <p:pic>
        <p:nvPicPr>
          <p:cNvPr id="22531" name="Рисунок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76" y="1808164"/>
            <a:ext cx="2435225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9" y="1731963"/>
            <a:ext cx="2433637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9" y="1873251"/>
            <a:ext cx="4060825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9" y="4413250"/>
            <a:ext cx="3736975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4260851"/>
            <a:ext cx="2865438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Рисунок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4619625"/>
            <a:ext cx="3276600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59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0D1201A-FF01-4FA9-AE11-7E3F30779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0225" y="1435100"/>
            <a:ext cx="4040188" cy="1339850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800" dirty="0">
                <a:solidFill>
                  <a:srgbClr val="0070C0"/>
                </a:solidFill>
              </a:rPr>
              <a:t>Городской:</a:t>
            </a:r>
          </a:p>
          <a:p>
            <a:pPr algn="ctr">
              <a:defRPr/>
            </a:pPr>
            <a:r>
              <a:rPr lang="ru-RU" sz="2800" dirty="0">
                <a:solidFill>
                  <a:srgbClr val="0070C0"/>
                </a:solidFill>
              </a:rPr>
              <a:t>«ПЕРМСКАЯ СЕМЬЯ»</a:t>
            </a:r>
          </a:p>
        </p:txBody>
      </p:sp>
      <p:sp>
        <p:nvSpPr>
          <p:cNvPr id="20483" name="Объект 3"/>
          <p:cNvSpPr>
            <a:spLocks noGrp="1"/>
          </p:cNvSpPr>
          <p:nvPr>
            <p:ph sz="half" idx="2"/>
          </p:nvPr>
        </p:nvSpPr>
        <p:spPr>
          <a:xfrm>
            <a:off x="1800225" y="3043238"/>
            <a:ext cx="4040188" cy="3560762"/>
          </a:xfrm>
        </p:spPr>
        <p:txBody>
          <a:bodyPr/>
          <a:lstStyle/>
          <a:p>
            <a:r>
              <a:rPr lang="ru-RU" altLang="ru-RU" dirty="0" smtClean="0">
                <a:solidFill>
                  <a:srgbClr val="FF0000"/>
                </a:solidFill>
              </a:rPr>
              <a:t>12</a:t>
            </a:r>
            <a:r>
              <a:rPr lang="ru-RU" altLang="ru-RU" dirty="0" smtClean="0">
                <a:solidFill>
                  <a:srgbClr val="002060"/>
                </a:solidFill>
              </a:rPr>
              <a:t> команд (по 3-5 семей в каждой команде)</a:t>
            </a:r>
          </a:p>
          <a:p>
            <a:r>
              <a:rPr lang="ru-RU" altLang="ru-RU" dirty="0" smtClean="0">
                <a:solidFill>
                  <a:srgbClr val="FF0000"/>
                </a:solidFill>
              </a:rPr>
              <a:t>48</a:t>
            </a:r>
            <a:r>
              <a:rPr lang="ru-RU" altLang="ru-RU" dirty="0" smtClean="0">
                <a:solidFill>
                  <a:srgbClr val="002060"/>
                </a:solidFill>
              </a:rPr>
              <a:t> видеосюжетов на семейную тематику (конкурсные задания)</a:t>
            </a:r>
          </a:p>
          <a:p>
            <a:r>
              <a:rPr lang="ru-RU" altLang="ru-RU" dirty="0" smtClean="0">
                <a:solidFill>
                  <a:srgbClr val="FF0000"/>
                </a:solidFill>
              </a:rPr>
              <a:t>3000</a:t>
            </a:r>
            <a:r>
              <a:rPr lang="ru-RU" altLang="ru-RU" dirty="0" smtClean="0">
                <a:solidFill>
                  <a:srgbClr val="002060"/>
                </a:solidFill>
              </a:rPr>
              <a:t> зрителей («В контакте») </a:t>
            </a:r>
          </a:p>
          <a:p>
            <a:r>
              <a:rPr lang="ru-RU" altLang="ru-RU" dirty="0" smtClean="0">
                <a:solidFill>
                  <a:srgbClr val="002060"/>
                </a:solidFill>
              </a:rPr>
              <a:t>Более </a:t>
            </a:r>
            <a:r>
              <a:rPr lang="ru-RU" altLang="ru-RU" dirty="0" smtClean="0">
                <a:solidFill>
                  <a:srgbClr val="FF0000"/>
                </a:solidFill>
              </a:rPr>
              <a:t>8000 </a:t>
            </a:r>
            <a:r>
              <a:rPr lang="ru-RU" altLang="ru-RU" dirty="0" smtClean="0">
                <a:solidFill>
                  <a:srgbClr val="002060"/>
                </a:solidFill>
              </a:rPr>
              <a:t>просмотров (1 ролик)</a:t>
            </a:r>
          </a:p>
          <a:p>
            <a:endParaRPr lang="ru-RU" altLang="ru-RU" dirty="0" smtClean="0">
              <a:solidFill>
                <a:srgbClr val="002060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78DDE6-94BC-49CE-9269-651FE2C4AE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5" y="1435100"/>
            <a:ext cx="4249738" cy="1339850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700" dirty="0">
                <a:solidFill>
                  <a:srgbClr val="0070C0"/>
                </a:solidFill>
              </a:rPr>
              <a:t>Краевой:</a:t>
            </a:r>
          </a:p>
          <a:p>
            <a:pPr algn="ctr">
              <a:defRPr/>
            </a:pPr>
            <a:r>
              <a:rPr lang="ru-RU" sz="2700" dirty="0">
                <a:solidFill>
                  <a:srgbClr val="0070C0"/>
                </a:solidFill>
              </a:rPr>
              <a:t>«ПРИКАМСКАЯ СЕМЬЯ»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FC271D0-EF70-4768-84EA-1B085A2414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0776" y="2962275"/>
            <a:ext cx="4041775" cy="3562350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10</a:t>
            </a:r>
            <a:r>
              <a:rPr lang="ru-RU" dirty="0">
                <a:solidFill>
                  <a:srgbClr val="002060"/>
                </a:solidFill>
              </a:rPr>
              <a:t> команд (по 3-5 семей в каждой команде)</a:t>
            </a:r>
          </a:p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30</a:t>
            </a:r>
            <a:r>
              <a:rPr lang="ru-RU" dirty="0">
                <a:solidFill>
                  <a:srgbClr val="002060"/>
                </a:solidFill>
              </a:rPr>
              <a:t> видеосюжетов на семейную тематику (конкурсные задания)</a:t>
            </a:r>
          </a:p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3000</a:t>
            </a:r>
            <a:r>
              <a:rPr lang="ru-RU" dirty="0">
                <a:solidFill>
                  <a:srgbClr val="002060"/>
                </a:solidFill>
              </a:rPr>
              <a:t> зрителей («В контакте») </a:t>
            </a:r>
          </a:p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Более </a:t>
            </a:r>
            <a:r>
              <a:rPr lang="ru-RU" dirty="0">
                <a:solidFill>
                  <a:srgbClr val="FF0000"/>
                </a:solidFill>
              </a:rPr>
              <a:t>7000</a:t>
            </a:r>
            <a:r>
              <a:rPr lang="ru-RU" dirty="0">
                <a:solidFill>
                  <a:srgbClr val="002060"/>
                </a:solidFill>
              </a:rPr>
              <a:t> (1 ролик)</a:t>
            </a:r>
          </a:p>
          <a:p>
            <a:pPr marL="0" indent="0" algn="ctr">
              <a:buNone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5CF623E-15E5-4BFD-8BFE-584257757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6775" y="-23813"/>
            <a:ext cx="8281988" cy="1339851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Фестиваль-конкурс клубов молодых семей</a:t>
            </a:r>
          </a:p>
        </p:txBody>
      </p:sp>
    </p:spTree>
    <p:extLst>
      <p:ext uri="{BB962C8B-B14F-4D97-AF65-F5344CB8AC3E}">
        <p14:creationId xmlns:p14="http://schemas.microsoft.com/office/powerpoint/2010/main" val="165059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1981200" y="1773239"/>
            <a:ext cx="8229600" cy="435292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u="sng" smtClean="0">
                <a:solidFill>
                  <a:srgbClr val="002060"/>
                </a:solidFill>
              </a:rPr>
              <a:t>Абсолютные победители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830C97B-4459-4937-A811-3DD9AA967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314" y="476251"/>
            <a:ext cx="8207375" cy="1152525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FF0000"/>
                </a:solidFill>
              </a:rPr>
              <a:t>Краевой и городской фестиваль-конкурс клубов молодых семей </a:t>
            </a:r>
          </a:p>
        </p:txBody>
      </p:sp>
      <p:pic>
        <p:nvPicPr>
          <p:cNvPr id="26628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63" y="2492376"/>
            <a:ext cx="4432300" cy="34274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6" y="3565525"/>
            <a:ext cx="4335463" cy="288925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83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              Конкурсы: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1200" y="1916113"/>
            <a:ext cx="4330700" cy="439261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299" y="1693333"/>
            <a:ext cx="4897967" cy="443283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Будущих мам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Молодой семьи   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Клубов молодых семей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Семейных и школьных театров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Многодетных семей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Замещающих семей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dirty="0"/>
              <a:t>«Моя семья в истории моего города» конкурс творческих работ</a:t>
            </a:r>
          </a:p>
          <a:p>
            <a:pPr marL="514350" indent="-514350" algn="just">
              <a:buFont typeface="+mj-lt"/>
              <a:buAutoNum type="arabicPeriod"/>
              <a:defRPr/>
            </a:pPr>
            <a:endParaRPr lang="ru-RU" dirty="0"/>
          </a:p>
          <a:p>
            <a:pPr algn="just">
              <a:buFont typeface="Arial" charset="0"/>
              <a:buChar char="•"/>
              <a:defRPr/>
            </a:pPr>
            <a:endParaRPr lang="ru-RU" dirty="0"/>
          </a:p>
        </p:txBody>
      </p:sp>
      <p:pic>
        <p:nvPicPr>
          <p:cNvPr id="27653" name="Picture 3" descr="C:\Users\User\Pictures\0_1a1b7b_578e1718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989" y="4076701"/>
            <a:ext cx="304958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4" descr="C:\Users\User\Pictures\8f6d2b379491b87f5f1ea08f1ae4ed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1341438"/>
            <a:ext cx="2970212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98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851" y="476251"/>
            <a:ext cx="8569325" cy="869949"/>
          </a:xfrm>
        </p:spPr>
        <p:txBody>
          <a:bodyPr/>
          <a:lstStyle/>
          <a:p>
            <a:pPr algn="ctr">
              <a:defRPr/>
            </a:pPr>
            <a:r>
              <a:rPr lang="ru-RU" sz="2400" b="1" i="1" dirty="0"/>
              <a:t> Нам надо взаимодействовать с семьей, чтобы сделать период детства счастливым и самим быть СЧАСТЛИВЫМИ!!!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389" y="4868863"/>
            <a:ext cx="8785225" cy="17145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r>
              <a:rPr lang="ru-RU" sz="1400" i="1" dirty="0"/>
              <a:t>….Мы сделали эту фотографию для всех учителей и воспитателей, которые говорят, что современные родители не хотят заниматься детьми и взаимодействовать с учителями.</a:t>
            </a:r>
          </a:p>
          <a:p>
            <a:pPr marL="0" indent="0" algn="ctr">
              <a:buNone/>
              <a:defRPr/>
            </a:pPr>
            <a:r>
              <a:rPr lang="ru-RU" sz="1400" i="1" dirty="0"/>
              <a:t> К сожалению, мне очень часто приходиться слышать эти жалобы от коллег из детских садов и школ! Я считаю, что если создавать условия для совместного диалога и творчества, то родители становятся надежными помощниками в выстраивании воспитательного процесса в саду и школе! И это подтверждают 200 представителей семейных клубов образовательных организаций г. Перми, которые…</a:t>
            </a:r>
          </a:p>
          <a:p>
            <a:pPr marL="0" indent="0" algn="r">
              <a:buNone/>
              <a:defRPr/>
            </a:pPr>
            <a:r>
              <a:rPr lang="ru-RU" sz="1400" b="1" i="1" dirty="0"/>
              <a:t>ФБ.20 апреля 2019 г.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881" y="1346200"/>
            <a:ext cx="755624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75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2C900-3AD6-4928-A53E-2DE76CDDD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0089" y="144463"/>
            <a:ext cx="8207375" cy="129540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FF0000"/>
                </a:solidFill>
              </a:rPr>
              <a:t>Городской конкурс творческих работ  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«Моя семья в истории города»</a:t>
            </a:r>
          </a:p>
        </p:txBody>
      </p:sp>
      <p:pic>
        <p:nvPicPr>
          <p:cNvPr id="27651" name="Picture 2" descr="C:\Users\User\Desktop\44511060_1936553269716711_8012467687772913664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95426"/>
            <a:ext cx="4427538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C:\Users\User\Desktop\vx2kg6TGd7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3213101"/>
            <a:ext cx="51689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64" y="3032126"/>
            <a:ext cx="6124575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1614488"/>
            <a:ext cx="3486150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07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092200" y="481014"/>
            <a:ext cx="10507133" cy="10699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dirty="0" smtClean="0">
                <a:latin typeface="Arial" charset="0"/>
                <a:cs typeface="Arial" charset="0"/>
              </a:rPr>
              <a:t>3. </a:t>
            </a:r>
            <a:r>
              <a:rPr lang="ru-RU" altLang="ru-RU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Формы партнерского взаимодействия с семьей </a:t>
            </a:r>
            <a:br>
              <a:rPr lang="ru-RU" altLang="ru-RU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altLang="ru-RU" dirty="0" smtClean="0">
                <a:latin typeface="Arial" charset="0"/>
                <a:cs typeface="Arial" charset="0"/>
              </a:rPr>
              <a:t>Семейные клубы  :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363133" y="2209800"/>
            <a:ext cx="10312400" cy="3408364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altLang="ru-RU" sz="2400" dirty="0" smtClean="0">
                <a:latin typeface="Arial" charset="0"/>
                <a:cs typeface="Arial" charset="0"/>
              </a:rPr>
              <a:t>Создаются в школах </a:t>
            </a:r>
            <a:r>
              <a:rPr lang="ru-RU" altLang="ru-RU" sz="2400" dirty="0">
                <a:latin typeface="Arial" charset="0"/>
                <a:cs typeface="Arial" charset="0"/>
              </a:rPr>
              <a:t>и дополнительном образовании</a:t>
            </a:r>
            <a:r>
              <a:rPr lang="ru-RU" altLang="ru-RU" sz="2400" dirty="0" smtClean="0">
                <a:latin typeface="Arial" charset="0"/>
                <a:cs typeface="Arial" charset="0"/>
              </a:rPr>
              <a:t>,  </a:t>
            </a:r>
            <a:r>
              <a:rPr lang="ru-RU" altLang="ru-RU" sz="2400" dirty="0">
                <a:latin typeface="Arial" charset="0"/>
                <a:cs typeface="Arial" charset="0"/>
              </a:rPr>
              <a:t>дошкольных образовательных учреждениях и </a:t>
            </a:r>
            <a:r>
              <a:rPr lang="ru-RU" altLang="ru-RU" sz="2400" dirty="0" smtClean="0">
                <a:latin typeface="Arial" charset="0"/>
                <a:cs typeface="Arial" charset="0"/>
              </a:rPr>
              <a:t>в библиотеках, Дворцах молодежи, при </a:t>
            </a:r>
            <a:r>
              <a:rPr lang="ru-RU" altLang="ru-RU" sz="2400" dirty="0" err="1" smtClean="0">
                <a:latin typeface="Arial" charset="0"/>
                <a:cs typeface="Arial" charset="0"/>
              </a:rPr>
              <a:t>ТОСах</a:t>
            </a:r>
            <a:r>
              <a:rPr lang="ru-RU" altLang="ru-RU" sz="2400" dirty="0" smtClean="0">
                <a:latin typeface="Arial" charset="0"/>
                <a:cs typeface="Arial" charset="0"/>
              </a:rPr>
              <a:t> и т.д.</a:t>
            </a:r>
            <a:endParaRPr lang="ru-RU" altLang="ru-RU" sz="2400" dirty="0">
              <a:latin typeface="Arial" charset="0"/>
              <a:cs typeface="Arial" charset="0"/>
            </a:endParaRPr>
          </a:p>
        </p:txBody>
      </p:sp>
      <p:pic>
        <p:nvPicPr>
          <p:cNvPr id="1638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6" y="3498851"/>
            <a:ext cx="4124325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98851"/>
            <a:ext cx="39878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13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ACC58068-8E76-48E0-9CD7-FAC586BBBF7D}"/>
              </a:ext>
            </a:extLst>
          </p:cNvPr>
          <p:cNvSpPr txBox="1">
            <a:spLocks/>
          </p:cNvSpPr>
          <p:nvPr/>
        </p:nvSpPr>
        <p:spPr bwMode="auto">
          <a:xfrm>
            <a:off x="1583267" y="313267"/>
            <a:ext cx="9601201" cy="1916113"/>
          </a:xfrm>
          <a:prstGeom prst="rect">
            <a:avLst/>
          </a:prstGeom>
          <a:solidFill>
            <a:srgbClr val="CCFF33"/>
          </a:solid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u="sng" dirty="0" err="1">
                <a:latin typeface="Arial" charset="0"/>
                <a:cs typeface="Arial" charset="0"/>
              </a:rPr>
              <a:t>Дистантное</a:t>
            </a:r>
            <a:r>
              <a:rPr lang="en-US" sz="3200" b="1" u="sng" dirty="0">
                <a:latin typeface="Arial" charset="0"/>
                <a:cs typeface="Arial" charset="0"/>
              </a:rPr>
              <a:t>/</a:t>
            </a:r>
            <a:r>
              <a:rPr lang="ru-RU" sz="3200" b="1" u="sng" dirty="0">
                <a:latin typeface="Arial" charset="0"/>
                <a:cs typeface="Arial" charset="0"/>
              </a:rPr>
              <a:t>очное родительское </a:t>
            </a:r>
            <a:r>
              <a:rPr lang="ru-RU" sz="3200" b="1" dirty="0">
                <a:latin typeface="Arial" charset="0"/>
                <a:cs typeface="Arial" charset="0"/>
              </a:rPr>
              <a:t>консультирование</a:t>
            </a:r>
            <a:endParaRPr lang="ru-RU" altLang="ru-RU" sz="4800" dirty="0">
              <a:solidFill>
                <a:srgbClr val="002060"/>
              </a:solidFill>
              <a:ea typeface="+mj-ea"/>
            </a:endParaRPr>
          </a:p>
        </p:txBody>
      </p:sp>
      <p:sp>
        <p:nvSpPr>
          <p:cNvPr id="59396" name="Заголовок 1">
            <a:extLst>
              <a:ext uri="{FF2B5EF4-FFF2-40B4-BE49-F238E27FC236}">
                <a16:creationId xmlns:a16="http://schemas.microsoft.com/office/drawing/2014/main" id="{6704A07A-A850-4DF5-998D-E8D67C152C7B}"/>
              </a:ext>
            </a:extLst>
          </p:cNvPr>
          <p:cNvSpPr txBox="1">
            <a:spLocks/>
          </p:cNvSpPr>
          <p:nvPr/>
        </p:nvSpPr>
        <p:spPr bwMode="auto">
          <a:xfrm>
            <a:off x="2296848" y="2683933"/>
            <a:ext cx="8174037" cy="3571876"/>
          </a:xfrm>
          <a:prstGeom prst="rect">
            <a:avLst/>
          </a:prstGeom>
          <a:solidFill>
            <a:srgbClr val="CCFF33"/>
          </a:solidFill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4D485B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4D485B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4D485B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85B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2400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По заявкам: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ru-RU" altLang="ru-RU" sz="2400" b="1" i="1" u="sng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ru-RU" altLang="ru-RU" sz="24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 ПРИВЛЕЧЕНО</a:t>
            </a:r>
            <a:r>
              <a:rPr lang="ru-RU" altLang="ru-RU" sz="2400" b="1" i="1" dirty="0">
                <a:solidFill>
                  <a:srgbClr val="C00000"/>
                </a:solidFill>
                <a:latin typeface="Arial" panose="020B0604020202020204" pitchFamily="34" charset="0"/>
              </a:rPr>
              <a:t>: 4 консультанта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i="1" dirty="0">
                <a:solidFill>
                  <a:srgbClr val="C00000"/>
                </a:solidFill>
                <a:latin typeface="Arial" panose="020B0604020202020204" pitchFamily="34" charset="0"/>
              </a:rPr>
              <a:t>КОЛИЧЕСТВО КОНСУЛЬТАЦИЙ: 80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4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Сроки реализации: </a:t>
            </a:r>
          </a:p>
          <a:p>
            <a:pPr marL="457200" indent="-457200">
              <a:spcBef>
                <a:spcPct val="0"/>
              </a:spcBef>
              <a:buFontTx/>
              <a:buChar char="-"/>
              <a:defRPr/>
            </a:pPr>
            <a:r>
              <a:rPr lang="ru-RU" altLang="ru-RU" sz="2400" b="1" i="1" dirty="0">
                <a:solidFill>
                  <a:srgbClr val="C00000"/>
                </a:solidFill>
                <a:latin typeface="Arial" panose="020B0604020202020204" pitchFamily="34" charset="0"/>
              </a:rPr>
              <a:t>с 15 сентября 2020 года по 15 декабря 2020 года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31749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159" y="3085043"/>
            <a:ext cx="1268413" cy="9048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53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3522" y="26924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4. Информационный контент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Дистанционные курсы для родителей</a:t>
            </a:r>
            <a:endParaRPr lang="ru-RU" b="1" dirty="0"/>
          </a:p>
        </p:txBody>
      </p:sp>
      <p:pic>
        <p:nvPicPr>
          <p:cNvPr id="1026" name="Picture 2" descr="Нет описани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59" y="1985857"/>
            <a:ext cx="10067925" cy="509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821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14960"/>
            <a:ext cx="9601200" cy="985520"/>
          </a:xfrm>
        </p:spPr>
        <p:txBody>
          <a:bodyPr/>
          <a:lstStyle/>
          <a:p>
            <a:pPr algn="ctr"/>
            <a:r>
              <a:rPr lang="ru-RU" b="1" dirty="0" smtClean="0"/>
              <a:t>Содержание курсов:</a:t>
            </a:r>
            <a:endParaRPr lang="ru-RU" b="1" dirty="0"/>
          </a:p>
        </p:txBody>
      </p:sp>
      <p:pic>
        <p:nvPicPr>
          <p:cNvPr id="2050" name="Picture 2" descr="Нет описания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520" y="1229360"/>
            <a:ext cx="4023360" cy="49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Нет описания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840" y="1229360"/>
            <a:ext cx="4206240" cy="503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145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Кейсы для психологов и социальных педагогов:</a:t>
            </a:r>
            <a:br>
              <a:rPr lang="ru-RU" dirty="0" smtClean="0"/>
            </a:br>
            <a:r>
              <a:rPr lang="ru-RU" dirty="0" smtClean="0"/>
              <a:t>Тренинги </a:t>
            </a:r>
            <a:r>
              <a:rPr lang="ru-RU" dirty="0"/>
              <a:t>родительской эффективности: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4640" y="2667000"/>
            <a:ext cx="9601200" cy="3581400"/>
          </a:xfrm>
        </p:spPr>
        <p:txBody>
          <a:bodyPr/>
          <a:lstStyle/>
          <a:p>
            <a:r>
              <a:rPr lang="ru-RU" sz="2400" dirty="0"/>
              <a:t>1) </a:t>
            </a:r>
            <a:r>
              <a:rPr lang="ru-RU" sz="2400" dirty="0" smtClean="0"/>
              <a:t> </a:t>
            </a:r>
            <a:r>
              <a:rPr lang="ru-RU" sz="2400" dirty="0"/>
              <a:t> </a:t>
            </a:r>
            <a:r>
              <a:rPr lang="ru-RU" sz="2400" b="1" dirty="0"/>
              <a:t>«Способы конструктивного общения или как не ссориться с ребенком»</a:t>
            </a:r>
            <a:endParaRPr lang="ru-RU" sz="2400" dirty="0"/>
          </a:p>
          <a:p>
            <a:r>
              <a:rPr lang="ru-RU" sz="2400" dirty="0"/>
              <a:t>2) </a:t>
            </a:r>
            <a:r>
              <a:rPr lang="ru-RU" sz="2400" dirty="0" smtClean="0"/>
              <a:t> </a:t>
            </a:r>
            <a:r>
              <a:rPr lang="ru-RU" sz="2400" dirty="0"/>
              <a:t> </a:t>
            </a:r>
            <a:r>
              <a:rPr lang="ru-RU" sz="2400" b="1" dirty="0"/>
              <a:t>«Почему наши дети ведут себя плохо?»</a:t>
            </a:r>
            <a:endParaRPr lang="ru-RU" sz="2400" dirty="0"/>
          </a:p>
          <a:p>
            <a:r>
              <a:rPr lang="ru-RU" sz="2400" dirty="0"/>
              <a:t>3) </a:t>
            </a:r>
            <a:r>
              <a:rPr lang="ru-RU" sz="2400" dirty="0" smtClean="0"/>
              <a:t> </a:t>
            </a:r>
            <a:r>
              <a:rPr lang="ru-RU" sz="2400" dirty="0"/>
              <a:t> </a:t>
            </a:r>
            <a:r>
              <a:rPr lang="ru-RU" sz="2400" b="1" dirty="0"/>
              <a:t>«Эффективные родительские роли или как поддержать ребенка в сложной ситуации»</a:t>
            </a:r>
            <a:endParaRPr lang="ru-RU" sz="2400" dirty="0"/>
          </a:p>
          <a:p>
            <a:r>
              <a:rPr lang="ru-RU" sz="2400" dirty="0"/>
              <a:t>4) </a:t>
            </a:r>
            <a:r>
              <a:rPr lang="ru-RU" sz="2400" dirty="0" smtClean="0"/>
              <a:t> </a:t>
            </a:r>
            <a:r>
              <a:rPr lang="ru-RU" sz="2400" b="1" dirty="0" smtClean="0"/>
              <a:t>«</a:t>
            </a:r>
            <a:r>
              <a:rPr lang="ru-RU" sz="2400" b="1" dirty="0"/>
              <a:t>Воспитание без наказания: миф или реальность?»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9698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-91440" y="0"/>
            <a:ext cx="12283439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24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03737"/>
              </p:ext>
            </p:extLst>
          </p:nvPr>
        </p:nvGraphicFramePr>
        <p:xfrm>
          <a:off x="995680" y="274321"/>
          <a:ext cx="10901680" cy="6450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49226">
                  <a:extLst>
                    <a:ext uri="{9D8B030D-6E8A-4147-A177-3AD203B41FA5}">
                      <a16:colId xmlns:a16="http://schemas.microsoft.com/office/drawing/2014/main" val="2294016754"/>
                    </a:ext>
                  </a:extLst>
                </a:gridCol>
                <a:gridCol w="3452454">
                  <a:extLst>
                    <a:ext uri="{9D8B030D-6E8A-4147-A177-3AD203B41FA5}">
                      <a16:colId xmlns:a16="http://schemas.microsoft.com/office/drawing/2014/main" val="3522628306"/>
                    </a:ext>
                  </a:extLst>
                </a:gridCol>
              </a:tblGrid>
              <a:tr h="5337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ФИО лектора, должность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Название вебинара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3642242063"/>
                  </a:ext>
                </a:extLst>
              </a:tr>
              <a:tr h="8006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 err="1">
                          <a:effectLst/>
                        </a:rPr>
                        <a:t>Коробкова</a:t>
                      </a:r>
                      <a:r>
                        <a:rPr lang="ru-RU" sz="1800" u="sng" dirty="0">
                          <a:effectLst/>
                        </a:rPr>
                        <a:t> Венера Викторовна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кандидат </a:t>
                      </a:r>
                      <a:r>
                        <a:rPr lang="ru-RU" sz="1800" b="0" dirty="0">
                          <a:effectLst/>
                        </a:rPr>
                        <a:t>педагогических наук, доцент, декан факультета правового и социально-педагогического образования ПГГПУ; </a:t>
                      </a:r>
                      <a:r>
                        <a:rPr lang="ru-RU" sz="1800" b="0" dirty="0" smtClean="0">
                          <a:effectLst/>
                        </a:rPr>
                        <a:t>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«Быть активным Родителем – легко: попробуем подружиться со школой</a:t>
                      </a:r>
                      <a:r>
                        <a:rPr lang="ru-RU" sz="1800" b="1" dirty="0" smtClean="0">
                          <a:effectLst/>
                        </a:rPr>
                        <a:t>?!»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604850581"/>
                  </a:ext>
                </a:extLst>
              </a:tr>
              <a:tr h="10674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Шапошникова Мария Владимировна,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детский и семейный психолог, практикующий психолог Психологического центра доктора Юрия Вагина; автор книги «Детям о родителях»; мама троих сыновей (г. Пермь)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«Мама, не кричи на меня», как перестать срываться на ребенке?!»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3296594994"/>
                  </a:ext>
                </a:extLst>
              </a:tr>
              <a:tr h="1067475">
                <a:tc>
                  <a:txBody>
                    <a:bodyPr/>
                    <a:lstStyle/>
                    <a:p>
                      <a:pPr marR="361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Вайс</a:t>
                      </a:r>
                      <a:r>
                        <a:rPr lang="ru-RU" sz="1800" dirty="0">
                          <a:effectLst/>
                        </a:rPr>
                        <a:t> Мария Петровна, </a:t>
                      </a:r>
                    </a:p>
                    <a:p>
                      <a:pPr marR="361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практикующий психолог, сексолог, </a:t>
                      </a:r>
                      <a:r>
                        <a:rPr lang="ru-RU" sz="1800" b="0" dirty="0" err="1">
                          <a:effectLst/>
                        </a:rPr>
                        <a:t>гештальт</a:t>
                      </a:r>
                      <a:r>
                        <a:rPr lang="ru-RU" sz="1800" b="0" dirty="0">
                          <a:effectLst/>
                        </a:rPr>
                        <a:t>-терапевт, телесно-ориентированный терапевт; автор книг «Искусство быть счастливой̆», «Замуж: берись и </a:t>
                      </a:r>
                      <a:r>
                        <a:rPr lang="ru-RU" sz="1800" b="0" dirty="0" err="1">
                          <a:effectLst/>
                        </a:rPr>
                        <a:t>делаи</a:t>
                      </a:r>
                      <a:r>
                        <a:rPr lang="ru-RU" sz="1800" b="0" dirty="0">
                          <a:effectLst/>
                        </a:rPr>
                        <a:t>̆»; мама двух дочерей (</a:t>
                      </a:r>
                      <a:r>
                        <a:rPr lang="ru-RU" sz="1800" b="0" dirty="0" err="1">
                          <a:effectLst/>
                        </a:rPr>
                        <a:t>г.Краснодар</a:t>
                      </a:r>
                      <a:r>
                        <a:rPr lang="ru-RU" sz="1800" b="0" dirty="0">
                          <a:effectLst/>
                        </a:rPr>
                        <a:t>)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«Как заниматься половым воспитанием ребенка?»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2001561991"/>
                  </a:ext>
                </a:extLst>
              </a:tr>
              <a:tr h="8006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Писаренко Ирина Алексеевна,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кандидат педагогических наук, доцент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доцент Института педагогики СПбГУ, доцент НИУ </a:t>
                      </a:r>
                      <a:r>
                        <a:rPr lang="ru-RU" sz="1800" b="0" dirty="0" smtClean="0">
                          <a:effectLst/>
                        </a:rPr>
                        <a:t>ВШЭ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«Детская ложь: зачем Вам это нужно?»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2260668576"/>
                  </a:ext>
                </a:extLst>
              </a:tr>
              <a:tr h="1754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Богомягкова</a:t>
                      </a: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 Оксана </a:t>
                      </a:r>
                      <a:r>
                        <a:rPr lang="ru-RU" sz="1800" dirty="0">
                          <a:effectLst/>
                        </a:rPr>
                        <a:t>Николаевна, 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кандидат </a:t>
                      </a:r>
                      <a:r>
                        <a:rPr lang="ru-RU" sz="1800" b="0" dirty="0">
                          <a:effectLst/>
                        </a:rPr>
                        <a:t>педагогических наук, доцент, заместитель директора по психолого-педагогическому сопровождению ГБУ ПК «Центр психолого-педагогической, медицинской и социальной помощи» (</a:t>
                      </a:r>
                      <a:r>
                        <a:rPr lang="ru-RU" sz="1800" b="0" dirty="0" err="1">
                          <a:effectLst/>
                        </a:rPr>
                        <a:t>г.Пермь</a:t>
                      </a:r>
                      <a:r>
                        <a:rPr lang="ru-RU" sz="1800" b="0" dirty="0">
                          <a:effectLst/>
                        </a:rPr>
                        <a:t>); </a:t>
                      </a:r>
                      <a:r>
                        <a:rPr lang="ru-RU" sz="1800" b="0" dirty="0" smtClean="0">
                          <a:effectLst/>
                        </a:rPr>
                        <a:t> 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«Вредные привычки детей и их родителей»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396" marR="30396" marT="0" marB="0"/>
                </a:tc>
                <a:extLst>
                  <a:ext uri="{0D108BD9-81ED-4DB2-BD59-A6C34878D82A}">
                    <a16:rowId xmlns:a16="http://schemas.microsoft.com/office/drawing/2014/main" val="145618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229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>
          <a:xfrm>
            <a:off x="1895977" y="730903"/>
            <a:ext cx="8207375" cy="11525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200" b="1" dirty="0">
                <a:solidFill>
                  <a:srgbClr val="00B050"/>
                </a:solidFill>
              </a:rPr>
              <a:t>СПАСИБО ЗА СОТРУДНИЧЕСТВО!</a:t>
            </a:r>
            <a:br>
              <a:rPr lang="ru-RU" altLang="ru-RU" sz="3200" b="1" dirty="0">
                <a:solidFill>
                  <a:srgbClr val="00B050"/>
                </a:solidFill>
              </a:rPr>
            </a:br>
            <a:r>
              <a:rPr lang="ru-RU" altLang="ru-RU" sz="3200" b="1" dirty="0">
                <a:solidFill>
                  <a:srgbClr val="C00000"/>
                </a:solidFill>
              </a:rPr>
              <a:t>ПРОФЕССИОНАЛЬНОГО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НАМ ВСЕМ РОСТА</a:t>
            </a:r>
            <a:r>
              <a:rPr lang="ru-RU" altLang="ru-RU" sz="3200" b="1" dirty="0">
                <a:solidFill>
                  <a:srgbClr val="C00000"/>
                </a:solidFill>
              </a:rPr>
              <a:t>!</a:t>
            </a:r>
            <a:br>
              <a:rPr lang="ru-RU" altLang="ru-RU" sz="3200" b="1" dirty="0">
                <a:solidFill>
                  <a:srgbClr val="C00000"/>
                </a:solidFill>
              </a:rPr>
            </a:br>
            <a:r>
              <a:rPr lang="ru-RU" altLang="ru-RU" sz="3200" b="1" dirty="0">
                <a:solidFill>
                  <a:srgbClr val="0070C0"/>
                </a:solidFill>
              </a:rPr>
              <a:t>ТВОРЧЕСКОГО ВДОХНОВЕНИЯ!</a:t>
            </a:r>
            <a:br>
              <a:rPr lang="ru-RU" altLang="ru-RU" sz="3200" b="1" dirty="0">
                <a:solidFill>
                  <a:srgbClr val="0070C0"/>
                </a:solidFill>
              </a:rPr>
            </a:br>
            <a:r>
              <a:rPr lang="ru-RU" altLang="ru-RU" sz="3200" b="1" dirty="0">
                <a:solidFill>
                  <a:srgbClr val="00B050"/>
                </a:solidFill>
              </a:rPr>
              <a:t>ДО НОВЫХ ВСТРЕЧ!</a:t>
            </a:r>
          </a:p>
        </p:txBody>
      </p:sp>
      <p:pic>
        <p:nvPicPr>
          <p:cNvPr id="74755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13114" y="2868613"/>
            <a:ext cx="5565775" cy="3713162"/>
          </a:xfrm>
          <a:ln w="57150">
            <a:solidFill>
              <a:srgbClr val="FF9933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5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Рисунок 9">
            <a:extLst>
              <a:ext uri="{FF2B5EF4-FFF2-40B4-BE49-F238E27FC236}">
                <a16:creationId xmlns:a16="http://schemas.microsoft.com/office/drawing/2014/main" id="{D5DD9A2C-B186-40BA-858A-EE966864F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536" y="285183"/>
            <a:ext cx="5379474" cy="548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B39935CB-E2B7-4E8F-942F-93C7FACD891F}"/>
              </a:ext>
            </a:extLst>
          </p:cNvPr>
          <p:cNvSpPr txBox="1">
            <a:spLocks/>
          </p:cNvSpPr>
          <p:nvPr/>
        </p:nvSpPr>
        <p:spPr>
          <a:xfrm>
            <a:off x="1142999" y="312822"/>
            <a:ext cx="4944981" cy="54623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4400" b="1" dirty="0" smtClean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СПАСИБО  </a:t>
            </a:r>
          </a:p>
          <a:p>
            <a:pPr>
              <a:defRPr/>
            </a:pPr>
            <a:r>
              <a:rPr lang="ru-RU" altLang="ru-RU" sz="4400" b="1" dirty="0" smtClean="0">
                <a:solidFill>
                  <a:srgbClr val="002060"/>
                </a:solidFill>
                <a:latin typeface="Times New Roman" pitchFamily="18" charset="0"/>
                <a:ea typeface="Segoe UI Emoji" panose="020B0502040204020203" pitchFamily="34" charset="0"/>
                <a:cs typeface="Times New Roman" pitchFamily="18" charset="0"/>
              </a:rPr>
              <a:t> ЗА ВНИМАНИЕ!</a:t>
            </a:r>
          </a:p>
          <a:p>
            <a:pPr>
              <a:defRPr/>
            </a:pPr>
            <a:endParaRPr lang="ru-RU" altLang="ru-RU" sz="2800" b="1" dirty="0" smtClean="0">
              <a:solidFill>
                <a:srgbClr val="002060"/>
              </a:solidFill>
              <a:latin typeface="Segoe UI Semibold" panose="020B07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pPr>
              <a:defRPr/>
            </a:pPr>
            <a:endParaRPr lang="ru-RU" altLang="ru-RU" sz="2800" b="1" dirty="0" smtClean="0">
              <a:solidFill>
                <a:srgbClr val="002060"/>
              </a:solidFill>
              <a:latin typeface="Segoe UI Semibold" panose="020B07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pPr>
              <a:defRPr/>
            </a:pPr>
            <a:endParaRPr lang="ru-RU" altLang="ru-RU" sz="2800" b="1" dirty="0" smtClean="0">
              <a:solidFill>
                <a:srgbClr val="002060"/>
              </a:solidFill>
              <a:latin typeface="Segoe UI Semibold" panose="020B07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  <a:p>
            <a:pPr>
              <a:defRPr/>
            </a:pPr>
            <a:endParaRPr lang="ru-RU" altLang="ru-RU" sz="2800" b="1" dirty="0" smtClean="0">
              <a:solidFill>
                <a:srgbClr val="002060"/>
              </a:solidFill>
              <a:latin typeface="Segoe UI Semibold" panose="020B07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314" y="530225"/>
            <a:ext cx="8207375" cy="11509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2313" y="93134"/>
            <a:ext cx="9268353" cy="2514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  <a:defRPr/>
            </a:pPr>
            <a:endParaRPr lang="ru-RU" sz="4000" b="1" i="1" dirty="0"/>
          </a:p>
          <a:p>
            <a:pPr marL="0" indent="0" algn="ctr">
              <a:buNone/>
              <a:defRPr/>
            </a:pPr>
            <a:r>
              <a:rPr lang="ru-RU" sz="4000" b="1" i="1" dirty="0" smtClean="0"/>
              <a:t>1</a:t>
            </a:r>
            <a:r>
              <a:rPr lang="ru-RU" sz="4000" b="1" i="1" dirty="0"/>
              <a:t>. Реализация механизмов </a:t>
            </a:r>
            <a:r>
              <a:rPr lang="ru-RU" sz="4000" b="1" i="1" u="sng" dirty="0"/>
              <a:t>межведомственного </a:t>
            </a:r>
            <a:r>
              <a:rPr lang="ru-RU" sz="4000" b="1" i="1" u="sng" dirty="0" smtClean="0"/>
              <a:t>и межсекторного взаимодействия </a:t>
            </a:r>
            <a:r>
              <a:rPr lang="ru-RU" sz="4000" b="1" i="1" dirty="0"/>
              <a:t>в сфере родительского образования</a:t>
            </a:r>
            <a:endParaRPr lang="ru-RU" sz="40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89290626"/>
              </p:ext>
            </p:extLst>
          </p:nvPr>
        </p:nvGraphicFramePr>
        <p:xfrm>
          <a:off x="-1061244" y="2607734"/>
          <a:ext cx="7687733" cy="353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155" y="2607734"/>
            <a:ext cx="6526375" cy="339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2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cxnSpLocks/>
          </p:cNvCxnSpPr>
          <p:nvPr/>
        </p:nvCxnSpPr>
        <p:spPr>
          <a:xfrm>
            <a:off x="526211" y="957112"/>
            <a:ext cx="10808897" cy="4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26211" y="3029803"/>
            <a:ext cx="10808897" cy="1665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266" y="5133532"/>
            <a:ext cx="1093185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92126" y="1110148"/>
            <a:ext cx="2142982" cy="45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6149" y="0"/>
            <a:ext cx="1108089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образовательной организации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семьями обучающихся / воспитанников 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3F449CF3-2F72-8C47-9916-19F9B2D1ED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1635960"/>
              </p:ext>
            </p:extLst>
          </p:nvPr>
        </p:nvGraphicFramePr>
        <p:xfrm>
          <a:off x="746150" y="1717134"/>
          <a:ext cx="5590482" cy="4643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D0FF170-2BB1-2542-AF0D-BF0B970BACDF}"/>
              </a:ext>
            </a:extLst>
          </p:cNvPr>
          <p:cNvSpPr txBox="1"/>
          <p:nvPr/>
        </p:nvSpPr>
        <p:spPr>
          <a:xfrm>
            <a:off x="6292516" y="1239253"/>
            <a:ext cx="572703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носит цикличный характер: последовательность шагов повторяется каждый раз на новом образовательном этапе (ДОО, НОО,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ООО).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1-2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могут иметь разный срок реализации и разную динамику в зависимости от качества организации процесса (1-6 мес.)</a:t>
            </a: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3-4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могут быть реализованы параллельно на протяжении цикла обучения в образовательном учреждении.</a:t>
            </a: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Алгоритм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предназначен для обеспечения функционирования семьи как самоорганизующейся системы, для ранней профилактики детского и семейного неблагополучия, для доступности услуг психолого-педагогической помощи и поддержки семьи в работе со случаем</a:t>
            </a:r>
            <a:r>
              <a:rPr lang="ru-RU" dirty="0">
                <a:solidFill>
                  <a:schemeClr val="tx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6936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9601200" cy="14437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Теоретические подходы к  взаимодействию образовательной организации и семьи на современном этапе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467853"/>
            <a:ext cx="9601200" cy="4399547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Переход от традиционных моделей взаимодействия с семьей  к партнерским/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субъект-субъектным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Опора 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воспитательный потенциал семьи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Выстраивание  конструктивного диалога образовательной организации  и семьи по согласованию целей и стратегий  воспитания на основе: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добровольности,  добропорядочности,  доброжелательности;</a:t>
            </a: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Выбор тем/проблем для встреч/обсуждений  с родителями с учетом актуальных запросов родителей и имеющих  для родителей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практико-ориентированный характер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52663"/>
            <a:ext cx="9601200" cy="13114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Теоретические подходы к  взаимодействию образовательной организации и семьи на современном этапе </a:t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479884"/>
            <a:ext cx="9601200" cy="4908884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 Использование современных методов партнерства с родителями:</a:t>
            </a:r>
          </a:p>
          <a:p>
            <a:pPr>
              <a:buFont typeface="Arial" charset="0"/>
              <a:buNone/>
              <a:defRPr/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информационно-коммуникационные технологии  (родительские чаты, дистанционные курсы,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страницы соц.сетей, сайты школ и др.); </a:t>
            </a:r>
          </a:p>
          <a:p>
            <a:pPr>
              <a:buFont typeface="Arial" charset="0"/>
              <a:buNone/>
              <a:defRPr/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методы,  поддерживающие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самоорганизацию семьи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когда  семья включена в деятельность по подготовке (коллективная творческая деятельность, конкурсы семейной тематики,  ярмарки, форумы и др.);</a:t>
            </a: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Применение форм,  в которых родители выступают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активными субъектами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организации и подготовки мероприятий: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родительские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конференциитренинги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чтения, круглые столы и др. </a:t>
            </a:r>
          </a:p>
          <a:p>
            <a:pPr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5900"/>
            <a:ext cx="9601200" cy="1397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этап.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Первый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контакт ОО с родителями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454486"/>
              </p:ext>
            </p:extLst>
          </p:nvPr>
        </p:nvGraphicFramePr>
        <p:xfrm>
          <a:off x="950495" y="1312778"/>
          <a:ext cx="10974282" cy="4343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1070">
                  <a:extLst>
                    <a:ext uri="{9D8B030D-6E8A-4147-A177-3AD203B41FA5}">
                      <a16:colId xmlns:a16="http://schemas.microsoft.com/office/drawing/2014/main" val="1024697157"/>
                    </a:ext>
                  </a:extLst>
                </a:gridCol>
                <a:gridCol w="5680005">
                  <a:extLst>
                    <a:ext uri="{9D8B030D-6E8A-4147-A177-3AD203B41FA5}">
                      <a16:colId xmlns:a16="http://schemas.microsoft.com/office/drawing/2014/main" val="1322594031"/>
                    </a:ext>
                  </a:extLst>
                </a:gridCol>
                <a:gridCol w="173207">
                  <a:extLst>
                    <a:ext uri="{9D8B030D-6E8A-4147-A177-3AD203B41FA5}">
                      <a16:colId xmlns:a16="http://schemas.microsoft.com/office/drawing/2014/main" val="988916251"/>
                    </a:ext>
                  </a:extLst>
                </a:gridCol>
              </a:tblGrid>
              <a:tr h="803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Сущность </a:t>
                      </a: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этапа.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Задачи </a:t>
                      </a: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/ ожидаемый результат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Функции </a:t>
                      </a: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заместителя директора по  УВР</a:t>
                      </a: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, </a:t>
                      </a:r>
                      <a:endParaRPr lang="ru-RU" sz="2000" b="1" i="1" dirty="0" smtClean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методиста  ДОУ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0423740"/>
                  </a:ext>
                </a:extLst>
              </a:tr>
              <a:tr h="3539712"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Адаптация 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к 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образовательной</a:t>
                      </a:r>
                      <a:r>
                        <a:rPr lang="ru-RU" sz="2000" b="1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организации</a:t>
                      </a:r>
                      <a:endParaRPr lang="ru-RU" sz="2000" b="1" dirty="0" smtClean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(ДОО, 1 класс, 5 класс, старшая 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школа):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адаптационного периода для ребенка и для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родителя;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Согласованность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целей семьи и школы; </a:t>
                      </a:r>
                      <a:endParaRPr lang="ru-RU" sz="2000" dirty="0" smtClean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Конструктивный диалог;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детского-родительского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сообщества;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отношений доверия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работы сайта и информационного пространства по родительскому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образованию;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Проведение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Дня открытых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дверей ОО;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Подготовка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проведение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общешкольных торжеств Дня знаний с ориентацией на потребности детей и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родителей;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Проверка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готовности классных руководителей к первой встрече с родителями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7714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84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8016"/>
            <a:ext cx="10561320" cy="169164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этап.   Знакомство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установление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эмоционального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контакта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семьей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9799749"/>
              </p:ext>
            </p:extLst>
          </p:nvPr>
        </p:nvGraphicFramePr>
        <p:xfrm>
          <a:off x="770022" y="1102290"/>
          <a:ext cx="11225461" cy="4709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0153">
                  <a:extLst>
                    <a:ext uri="{9D8B030D-6E8A-4147-A177-3AD203B41FA5}">
                      <a16:colId xmlns:a16="http://schemas.microsoft.com/office/drawing/2014/main" val="1024697157"/>
                    </a:ext>
                  </a:extLst>
                </a:gridCol>
                <a:gridCol w="5732748">
                  <a:extLst>
                    <a:ext uri="{9D8B030D-6E8A-4147-A177-3AD203B41FA5}">
                      <a16:colId xmlns:a16="http://schemas.microsoft.com/office/drawing/2014/main" val="1322594031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988916251"/>
                    </a:ext>
                  </a:extLst>
                </a:gridCol>
              </a:tblGrid>
              <a:tr h="995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Сущность </a:t>
                      </a: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этапа.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Задачи / ожидаемый результат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Функции </a:t>
                      </a: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зам.директора </a:t>
                      </a: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УВР</a:t>
                      </a:r>
                      <a:r>
                        <a:rPr lang="ru-RU" sz="2000" b="1" i="1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, </a:t>
                      </a:r>
                      <a:endParaRPr lang="ru-RU" sz="2000" b="1" i="1" dirty="0" smtClean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методиста ДОУ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0423740"/>
                  </a:ext>
                </a:extLst>
              </a:tr>
              <a:tr h="3714287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Определение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потребностей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родителей и ОО в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образовании (воспитании и обучении)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ребенка;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Определение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возможностей и степени участия семьи во взаимодействии с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ОО; 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Анализ воспитательного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потенциала семьи (типология родителей*, ресурсы и возможности семьи, дефициты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);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отношений доверия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Выборы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общешкольных родительских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структур;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Сбор информации о согласовании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целей семьи и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школы 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Проверка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готовности планов сотрудничества с семьей у классных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руководителей;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Планирование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проведения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общешкольных родительских конференций, чтений, конкурсов семейной тематики для поддержки самоорганизации семьи.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Разработка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системы поощрения родителей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7714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69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09728"/>
            <a:ext cx="11263376" cy="1084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этап.  Траектория сопровождения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родительского коллектива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2118945"/>
              </p:ext>
            </p:extLst>
          </p:nvPr>
        </p:nvGraphicFramePr>
        <p:xfrm>
          <a:off x="895611" y="1422748"/>
          <a:ext cx="10690964" cy="506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8977">
                  <a:extLst>
                    <a:ext uri="{9D8B030D-6E8A-4147-A177-3AD203B41FA5}">
                      <a16:colId xmlns:a16="http://schemas.microsoft.com/office/drawing/2014/main" val="1024697157"/>
                    </a:ext>
                  </a:extLst>
                </a:gridCol>
                <a:gridCol w="5593874">
                  <a:extLst>
                    <a:ext uri="{9D8B030D-6E8A-4147-A177-3AD203B41FA5}">
                      <a16:colId xmlns:a16="http://schemas.microsoft.com/office/drawing/2014/main" val="1322594031"/>
                    </a:ext>
                  </a:extLst>
                </a:gridCol>
                <a:gridCol w="168113">
                  <a:extLst>
                    <a:ext uri="{9D8B030D-6E8A-4147-A177-3AD203B41FA5}">
                      <a16:colId xmlns:a16="http://schemas.microsoft.com/office/drawing/2014/main" val="988916251"/>
                    </a:ext>
                  </a:extLst>
                </a:gridCol>
              </a:tblGrid>
              <a:tr h="760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Сущность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ожидаемый результат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Функции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зам.директора 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УВР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2000" b="1" i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методиста ДОУ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0423740"/>
                  </a:ext>
                </a:extLst>
              </a:tr>
              <a:tr h="4307205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Организация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1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2000" b="1" i="1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обытийной, текущей</a:t>
                      </a:r>
                      <a:r>
                        <a:rPr lang="ru-RU" sz="2000" b="1" i="1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и индивидуальной 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аботы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 родителями. </a:t>
                      </a:r>
                      <a:endParaRPr lang="ru-RU" sz="2000" dirty="0" smtClean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деятельности детско-родительского сообщества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Формирование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родительской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компетентности, ответственности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Реализация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общешкольных родительских мероприятий и семейных конкурсов 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Содействие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в деятельности семейных клубов разной направленности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: 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спортивные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; декоративно-творческие;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туристические;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психологические;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интеллектуальные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и т.д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.);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Методические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семинары с классными руководителями и социально-психологической службой школы;</a:t>
                      </a: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выпускного вечера с ориентацией на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семью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7714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1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82296"/>
            <a:ext cx="10729468" cy="20894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этап.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Симптоматическая работа (работа со случаем)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037591"/>
              </p:ext>
            </p:extLst>
          </p:nvPr>
        </p:nvGraphicFramePr>
        <p:xfrm>
          <a:off x="1039660" y="1265129"/>
          <a:ext cx="10922696" cy="496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3145">
                  <a:extLst>
                    <a:ext uri="{9D8B030D-6E8A-4147-A177-3AD203B41FA5}">
                      <a16:colId xmlns:a16="http://schemas.microsoft.com/office/drawing/2014/main" val="1024697157"/>
                    </a:ext>
                  </a:extLst>
                </a:gridCol>
                <a:gridCol w="5630256">
                  <a:extLst>
                    <a:ext uri="{9D8B030D-6E8A-4147-A177-3AD203B41FA5}">
                      <a16:colId xmlns:a16="http://schemas.microsoft.com/office/drawing/2014/main" val="1322594031"/>
                    </a:ext>
                  </a:extLst>
                </a:gridCol>
                <a:gridCol w="169295">
                  <a:extLst>
                    <a:ext uri="{9D8B030D-6E8A-4147-A177-3AD203B41FA5}">
                      <a16:colId xmlns:a16="http://schemas.microsoft.com/office/drawing/2014/main" val="988916251"/>
                    </a:ext>
                  </a:extLst>
                </a:gridCol>
              </a:tblGrid>
              <a:tr h="11148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Сущность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ожидаемый результат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Функции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зам. директора 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УВР,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методиста </a:t>
                      </a:r>
                      <a:r>
                        <a:rPr lang="ru-RU" sz="20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ДОУ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0423740"/>
                  </a:ext>
                </a:extLst>
              </a:tr>
              <a:tr h="3847164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родительских компетенций при встрече с симптомом ребенка и детского коллектива 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ресурса родителей для решения ситуации и привлечение ресурса специалистов.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 родителя навыка конструктивного взаимодействия с ребенком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психолого-социальной службы школы в вопросах работы со случаем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Курирование </a:t>
                      </a: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профилактической работы психолого-педагогической службы в вопросах поддержки компетентного </a:t>
                      </a:r>
                      <a:r>
                        <a:rPr lang="ru-RU" sz="2000" dirty="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родительства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7714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58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75782"/>
            <a:ext cx="9601200" cy="11649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Методическая поддержки специалистов ОО.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Ресурсы Краевого центра по родительскому образованию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825496"/>
            <a:ext cx="9601200" cy="30419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Кейсы       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ССЫЛКА ?</a:t>
            </a:r>
          </a:p>
          <a:p>
            <a:r>
              <a:rPr lang="ru-RU" sz="3200" dirty="0" err="1" smtClean="0"/>
              <a:t>Вебинары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ССЫЛКА ?</a:t>
            </a:r>
          </a:p>
          <a:p>
            <a:r>
              <a:rPr lang="ru-RU" sz="3200" dirty="0" smtClean="0"/>
              <a:t>Методические разработки </a:t>
            </a:r>
            <a:r>
              <a:rPr lang="ru-RU" sz="3200" dirty="0" smtClean="0">
                <a:solidFill>
                  <a:srgbClr val="FF0000"/>
                </a:solidFill>
              </a:rPr>
              <a:t>ССЫЛКА ?</a:t>
            </a:r>
          </a:p>
          <a:p>
            <a:r>
              <a:rPr lang="ru-RU" sz="3200" dirty="0" smtClean="0"/>
              <a:t>Программы и проекты деятельности семейных объединений </a:t>
            </a:r>
            <a:r>
              <a:rPr lang="ru-RU" sz="3200" dirty="0" smtClean="0">
                <a:solidFill>
                  <a:srgbClr val="FF0000"/>
                </a:solidFill>
              </a:rPr>
              <a:t>ССЫЛКА</a:t>
            </a:r>
            <a:r>
              <a:rPr lang="ru-RU" sz="3200" dirty="0" smtClean="0"/>
              <a:t> ?</a:t>
            </a:r>
            <a:endParaRPr lang="ru-RU" sz="32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653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425" y="23813"/>
            <a:ext cx="8207375" cy="12239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Этапы межведомственной поддержки  воспитательной функции семьи  </a:t>
            </a:r>
            <a:br>
              <a:rPr lang="ru-RU" sz="3600" b="1" dirty="0"/>
            </a:br>
            <a:endParaRPr lang="ru-RU" dirty="0"/>
          </a:p>
        </p:txBody>
      </p:sp>
      <p:sp>
        <p:nvSpPr>
          <p:cNvPr id="12291" name="Объект 3"/>
          <p:cNvSpPr>
            <a:spLocks noGrp="1"/>
          </p:cNvSpPr>
          <p:nvPr>
            <p:ph sz="half" idx="2"/>
          </p:nvPr>
        </p:nvSpPr>
        <p:spPr>
          <a:xfrm>
            <a:off x="6172200" y="1916113"/>
            <a:ext cx="4038600" cy="4210050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8989" y="1404938"/>
            <a:ext cx="8498024" cy="4794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3" descr="C:\Users\User\Desktop\росписываютс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3357563"/>
            <a:ext cx="1584325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C:\Users\User\Desktop\беременност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276" y="3357563"/>
            <a:ext cx="15906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C:\Users\User\Desktop\с малышом до год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163" y="3313113"/>
            <a:ext cx="17319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C:\Users\User\Desktop\Особенные-дети-у-особенных-мам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4" y="3313113"/>
            <a:ext cx="143192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2" descr="C:\Users\User\Desktop\zag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5514975"/>
            <a:ext cx="140811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 descr="C:\Users\User\Desktop\женская консультация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988" y="5494338"/>
            <a:ext cx="15859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6" descr="C:\Users\User\Desktop\поликлиника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1" y="5478463"/>
            <a:ext cx="13636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0" descr="C:\Users\User\Desktop\тос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5599113"/>
            <a:ext cx="86995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2" descr="C:\Users\User\Desktop\библиотеки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325" y="5599113"/>
            <a:ext cx="11826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314" y="404813"/>
            <a:ext cx="8207375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/>
              <a:t>Этапы межведомственной поддержки  воспитательной функции семьи </a:t>
            </a:r>
            <a:endParaRPr lang="ru-RU" sz="3600" dirty="0"/>
          </a:p>
        </p:txBody>
      </p:sp>
      <p:sp>
        <p:nvSpPr>
          <p:cNvPr id="13315" name="Объект 3"/>
          <p:cNvSpPr>
            <a:spLocks noGrp="1"/>
          </p:cNvSpPr>
          <p:nvPr>
            <p:ph sz="half" idx="2"/>
          </p:nvPr>
        </p:nvSpPr>
        <p:spPr>
          <a:xfrm>
            <a:off x="6172200" y="1916113"/>
            <a:ext cx="4038600" cy="4210050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331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3388" y="1874839"/>
            <a:ext cx="8856662" cy="4795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C:\Users\User\Desktop\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538" y="3614738"/>
            <a:ext cx="18097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 descr="C:\Users\User\Desktop\670x4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644900"/>
            <a:ext cx="16319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4" descr="C:\Users\User\Desktop\eafbc412ed7fd89cbe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3644900"/>
            <a:ext cx="172720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6" descr="C:\Users\User\Desktop\iKYMNJ66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3692526"/>
            <a:ext cx="1727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232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AO4TP9t36uZU1m8.png">
            <a:extLst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78" y="3530073"/>
            <a:ext cx="3706812" cy="2016125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</p:pic>
      <p:sp>
        <p:nvSpPr>
          <p:cNvPr id="6" name="Заголовок 3">
            <a:extLst/>
          </p:cNvPr>
          <p:cNvSpPr>
            <a:spLocks noGrp="1"/>
          </p:cNvSpPr>
          <p:nvPr>
            <p:ph type="title"/>
          </p:nvPr>
        </p:nvSpPr>
        <p:spPr>
          <a:xfrm>
            <a:off x="2074333" y="1711589"/>
            <a:ext cx="8070321" cy="1320800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Краевая  </a:t>
            </a:r>
            <a:r>
              <a:rPr lang="ru-RU" alt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КпДН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Пермского края</a:t>
            </a: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733" y="3498000"/>
            <a:ext cx="3345921" cy="2048198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286933" y="296333"/>
            <a:ext cx="9685867" cy="12326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Координационные центры по родительскому образованию в Пермском крае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9645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AF009CB0-9E6B-4ED7-BEF6-DEDC2084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988" y="414339"/>
            <a:ext cx="5688012" cy="1081087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Краевой ресурсный центр по родительскому образованию (просвещению)–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АНО «Институт поддержки семейного воспитания»</a:t>
            </a: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Picture 7" descr="C:\Users\User\Desktop\AO4TP9t36uZU1m8.png">
            <a:extLst>
              <a:ext uri="{FF2B5EF4-FFF2-40B4-BE49-F238E27FC236}">
                <a16:creationId xmlns:a16="http://schemas.microsoft.com/office/drawing/2014/main" id="{48DFA3A5-E9FC-43C1-9B3B-F953EDE2A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6213" y="333375"/>
            <a:ext cx="1865312" cy="97155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BA82CC4A-4E45-46BD-BADE-26F63CF5E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96450" y="230189"/>
            <a:ext cx="865188" cy="865187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9221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4" y="1739900"/>
            <a:ext cx="1620837" cy="243363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A930D0D-24B9-4745-B03E-457FDB004F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4251" y="1739900"/>
            <a:ext cx="1660525" cy="249078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1C6D49-24E4-4150-B335-36152D0C09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5901" y="1709739"/>
            <a:ext cx="1711325" cy="2566987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9224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38" y="4883151"/>
            <a:ext cx="1187450" cy="178276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Рисунок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4" y="4432300"/>
            <a:ext cx="1169987" cy="17541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651" y="1751014"/>
            <a:ext cx="1584325" cy="237648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Рисунок 1126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0" y="4505325"/>
            <a:ext cx="1295400" cy="19431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Рисунок 112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4405314"/>
            <a:ext cx="1189038" cy="17811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Рисунок 1127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764" y="4418014"/>
            <a:ext cx="1423987" cy="19002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Рисунок 1127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5027614"/>
            <a:ext cx="1352550" cy="169068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Рисунок 1126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25" y="4767263"/>
            <a:ext cx="1296988" cy="19431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Объект 3"/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2" t="24780" r="53288" b="15895"/>
          <a:stretch>
            <a:fillRect/>
          </a:stretch>
        </p:blipFill>
        <p:spPr bwMode="auto">
          <a:xfrm>
            <a:off x="1555751" y="4995863"/>
            <a:ext cx="1236663" cy="167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9" descr="Нет описания."/>
          <p:cNvPicPr>
            <a:picLocks noChangeAspect="1" noChangeArrowheads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6" y="1673225"/>
            <a:ext cx="1673225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26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Методологические принципы системно-синергетического подхода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1000" y="2037080"/>
            <a:ext cx="9601200" cy="4211320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/>
              <a:t>Семья, со своей неповторимой структурой, своими традициями и связями, принадлежит к типу </a:t>
            </a:r>
            <a:r>
              <a:rPr lang="ru-RU" sz="2600" b="1" i="1" u="sng" dirty="0">
                <a:solidFill>
                  <a:srgbClr val="FF0000"/>
                </a:solidFill>
              </a:rPr>
              <a:t>самоорганизующихся, саморегулирующихся</a:t>
            </a:r>
            <a:r>
              <a:rPr lang="ru-RU" sz="2600" u="sng" dirty="0">
                <a:solidFill>
                  <a:srgbClr val="FF0000"/>
                </a:solidFill>
              </a:rPr>
              <a:t> </a:t>
            </a:r>
            <a:r>
              <a:rPr lang="ru-RU" sz="2600" dirty="0"/>
              <a:t>социальных систем, причем не только за счет внешнего влияния, но и за счет использования внутренних ресурсов.</a:t>
            </a:r>
          </a:p>
          <a:p>
            <a:pPr lvl="0"/>
            <a:r>
              <a:rPr lang="ru-RU" sz="2600" dirty="0" smtClean="0"/>
              <a:t>Семье </a:t>
            </a:r>
            <a:r>
              <a:rPr lang="ru-RU" sz="2600" dirty="0"/>
              <a:t>свойственна </a:t>
            </a:r>
            <a:r>
              <a:rPr lang="ru-RU" sz="2600" b="1" i="1" u="sng" dirty="0">
                <a:solidFill>
                  <a:srgbClr val="FF0000"/>
                </a:solidFill>
              </a:rPr>
              <a:t>нелинейность</a:t>
            </a:r>
            <a:r>
              <a:rPr lang="ru-RU" sz="2600" dirty="0"/>
              <a:t> процессов, что обусловливает </a:t>
            </a:r>
            <a:r>
              <a:rPr lang="ru-RU" sz="2600" b="1" i="1" u="sng" dirty="0" err="1">
                <a:solidFill>
                  <a:srgbClr val="FF0000"/>
                </a:solidFill>
              </a:rPr>
              <a:t>многовариантность</a:t>
            </a:r>
            <a:r>
              <a:rPr lang="ru-RU" sz="2600" b="1" i="1" u="sng" dirty="0">
                <a:solidFill>
                  <a:srgbClr val="FF0000"/>
                </a:solidFill>
              </a:rPr>
              <a:t> и альтернативность </a:t>
            </a:r>
            <a:r>
              <a:rPr lang="ru-RU" sz="2600" dirty="0"/>
              <a:t>путей ее самореализации, </a:t>
            </a:r>
            <a:r>
              <a:rPr lang="ru-RU" sz="2600" dirty="0" smtClean="0"/>
              <a:t> </a:t>
            </a:r>
            <a:endParaRPr lang="ru-RU" sz="2600" dirty="0"/>
          </a:p>
          <a:p>
            <a:r>
              <a:rPr lang="ru-RU" sz="2600" dirty="0" smtClean="0"/>
              <a:t>Ограниченность и </a:t>
            </a:r>
            <a:r>
              <a:rPr lang="ru-RU" sz="2600" b="1" u="sng" dirty="0" smtClean="0">
                <a:solidFill>
                  <a:srgbClr val="FF0000"/>
                </a:solidFill>
              </a:rPr>
              <a:t>недостаток</a:t>
            </a:r>
            <a:r>
              <a:rPr lang="ru-RU" sz="2600" dirty="0" smtClean="0"/>
              <a:t> традиционных </a:t>
            </a:r>
            <a:r>
              <a:rPr lang="ru-RU" sz="2600" dirty="0"/>
              <a:t>подходов в проектировании процессов сопровождения семьи в открытом образовательном пространстве кроется в </a:t>
            </a:r>
            <a:r>
              <a:rPr lang="ru-RU" sz="2600" dirty="0">
                <a:solidFill>
                  <a:srgbClr val="FF0000"/>
                </a:solidFill>
              </a:rPr>
              <a:t>упрощенных патерналистских представлениях специалистов о семье как об объекте попечительства</a:t>
            </a:r>
            <a:r>
              <a:rPr lang="ru-RU" sz="2600" dirty="0"/>
              <a:t>, функции и направления развития которого могут произвольно задаваться и корректироваться извне. </a:t>
            </a:r>
          </a:p>
          <a:p>
            <a:pPr lvl="0"/>
            <a:endParaRPr lang="ru-RU" dirty="0"/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081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372533"/>
            <a:ext cx="9948333" cy="14859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Механизмы поддержки семьи как самоорганизующейся системы: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4067" y="1858433"/>
            <a:ext cx="10244666" cy="37888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1) создание </a:t>
            </a:r>
            <a:r>
              <a:rPr lang="ru-RU" b="1" i="1" dirty="0"/>
              <a:t>коммуникативных площадок</a:t>
            </a:r>
            <a:r>
              <a:rPr lang="ru-RU" dirty="0"/>
              <a:t> для родителей, семейных сообществ, с целью представления различных вариантов развития семейных </a:t>
            </a:r>
            <a:r>
              <a:rPr lang="ru-RU" dirty="0" smtClean="0"/>
              <a:t>систем;</a:t>
            </a: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2) демонстрация </a:t>
            </a:r>
            <a:r>
              <a:rPr lang="ru-RU" b="1" i="1" dirty="0"/>
              <a:t>социально-привлекательных моделей самоорганизации семьи</a:t>
            </a:r>
            <a:r>
              <a:rPr lang="ru-RU" dirty="0"/>
              <a:t>, передающихся по механизму </a:t>
            </a:r>
            <a:r>
              <a:rPr lang="ru-RU" i="1" dirty="0"/>
              <a:t>самоопределения, заражения и подражания</a:t>
            </a:r>
            <a:r>
              <a:rPr lang="ru-RU" dirty="0"/>
              <a:t>: </a:t>
            </a:r>
            <a:r>
              <a:rPr lang="ru-RU" i="1" dirty="0"/>
              <a:t>конкурсы семейной тематики, событийные мероприятия для семейных сообществ, фестивали семейных традиций и т.п.;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3) активное </a:t>
            </a:r>
            <a:r>
              <a:rPr lang="ru-RU" dirty="0"/>
              <a:t>использование </a:t>
            </a:r>
            <a:r>
              <a:rPr lang="ru-RU" b="1" i="1" dirty="0"/>
              <a:t>различных форм партнерского взаимодействия с семьей</a:t>
            </a:r>
            <a:r>
              <a:rPr lang="ru-RU" dirty="0"/>
              <a:t> с целью запуска механизмов самоопределения и саморазвития современной семьи с учетом ее уникальности и способности к </a:t>
            </a:r>
            <a:r>
              <a:rPr lang="ru-RU" dirty="0" smtClean="0"/>
              <a:t>самоорганизации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 smtClean="0"/>
              <a:t>4) насыщение </a:t>
            </a:r>
            <a:r>
              <a:rPr lang="ru-RU" dirty="0"/>
              <a:t>востребованным, доступным, </a:t>
            </a:r>
            <a:r>
              <a:rPr lang="ru-RU" b="1" i="1" dirty="0"/>
              <a:t>социально-значимым педагогическим контентом открытого информационного пространства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i="1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977967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резка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резк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6193</TotalTime>
  <Words>1770</Words>
  <Application>Microsoft Office PowerPoint</Application>
  <PresentationFormat>Широкоэкранный</PresentationFormat>
  <Paragraphs>201</Paragraphs>
  <Slides>37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Calibri</vt:lpstr>
      <vt:lpstr>Franklin Gothic Book</vt:lpstr>
      <vt:lpstr>Georgia</vt:lpstr>
      <vt:lpstr>Segoe UI Emoji</vt:lpstr>
      <vt:lpstr>Segoe UI Semibold</vt:lpstr>
      <vt:lpstr>Times New Roman</vt:lpstr>
      <vt:lpstr>Обрезка</vt:lpstr>
      <vt:lpstr>  «Лучшие региональные практики поддержки семейного воспитания» </vt:lpstr>
      <vt:lpstr> Нам надо взаимодействовать с семьей, чтобы сделать период детства счастливым и самим быть СЧАСТЛИВЫМИ!!! </vt:lpstr>
      <vt:lpstr>  </vt:lpstr>
      <vt:lpstr> Этапы межведомственной поддержки  воспитательной функции семьи   </vt:lpstr>
      <vt:lpstr>Этапы межведомственной поддержки  воспитательной функции семьи </vt:lpstr>
      <vt:lpstr> Краевая  КпДН Пермского края</vt:lpstr>
      <vt:lpstr>Краевой ресурсный центр по родительскому образованию (просвещению)–  АНО «Институт поддержки семейного воспитания»</vt:lpstr>
      <vt:lpstr> Методологические принципы системно-синергетического подхода :</vt:lpstr>
      <vt:lpstr>Механизмы поддержки семьи как самоорганизующейся системы:</vt:lpstr>
      <vt:lpstr> 1. Создание условий для дискуссионых площадок</vt:lpstr>
      <vt:lpstr>Форум руководителей семейных клубов</vt:lpstr>
      <vt:lpstr>Ежегодная конференция «Безопасное детство как правовой и социально-педагогический концепт»  Секция: Развитие воспитательного потенциала современной семьи</vt:lpstr>
      <vt:lpstr> Всероссийская научно-практическая конференция с международным участием  «Развитие воспитательного потенциала современной семьи в открытом образовательном пространстве»  3-4 декабря 2020 г.</vt:lpstr>
      <vt:lpstr>Презентация PowerPoint</vt:lpstr>
      <vt:lpstr>Презентация PowerPoint</vt:lpstr>
      <vt:lpstr>2. Демонстрация моделей успешной самоорганизации семейной системы: Краевой и городской фестиваль-конкурс клубов молодых семей </vt:lpstr>
      <vt:lpstr>Фестиваль-конкурс клубов молодых семей</vt:lpstr>
      <vt:lpstr>Краевой и городской фестиваль-конкурс клубов молодых семей </vt:lpstr>
      <vt:lpstr>               Конкурсы:</vt:lpstr>
      <vt:lpstr>Городской конкурс творческих работ   «Моя семья в истории города»</vt:lpstr>
      <vt:lpstr>3. Формы партнерского взаимодействия с семьей  Семейные клубы  :</vt:lpstr>
      <vt:lpstr>Презентация PowerPoint</vt:lpstr>
      <vt:lpstr>4. Информационный контент Дистанционные курсы для родителей</vt:lpstr>
      <vt:lpstr>Содержание курсов:</vt:lpstr>
      <vt:lpstr>Кейсы для психологов и социальных педагогов: Тренинги родительской эффективности:</vt:lpstr>
      <vt:lpstr>Презентация PowerPoint</vt:lpstr>
      <vt:lpstr>Презентация PowerPoint</vt:lpstr>
      <vt:lpstr>СПАСИБО ЗА СОТРУДНИЧЕСТВО! ПРОФЕССИОНАЛЬНОГО НАМ ВСЕМ РОСТА! ТВОРЧЕСКОГО ВДОХНОВЕНИЯ! ДО НОВЫХ ВСТРЕЧ!</vt:lpstr>
      <vt:lpstr>Презентация PowerPoint</vt:lpstr>
      <vt:lpstr>Презентация PowerPoint</vt:lpstr>
      <vt:lpstr>Теоретические подходы к  взаимодействию образовательной организации и семьи на современном этапе   </vt:lpstr>
      <vt:lpstr>Теоретические подходы к  взаимодействию образовательной организации и семьи на современном этапе   </vt:lpstr>
      <vt:lpstr>1 этап.  Первый контакт ОО с родителями</vt:lpstr>
      <vt:lpstr>2 этап.   Знакомство и установление  эмоционального контакта с семьей</vt:lpstr>
      <vt:lpstr>3 этап.  Траектория сопровождения  родительского коллектива</vt:lpstr>
      <vt:lpstr>4 этап.  Симптоматическая работа (работа со случаем)</vt:lpstr>
      <vt:lpstr>Методическая поддержки специалистов ОО.  Ресурсы Краевого центра по родительскому образованию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117</cp:revision>
  <dcterms:created xsi:type="dcterms:W3CDTF">2019-09-09T18:57:15Z</dcterms:created>
  <dcterms:modified xsi:type="dcterms:W3CDTF">2021-08-23T12:44:36Z</dcterms:modified>
</cp:coreProperties>
</file>